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1"/>
  </p:notesMasterIdLst>
  <p:handoutMasterIdLst>
    <p:handoutMasterId r:id="rId42"/>
  </p:handoutMasterIdLst>
  <p:sldIdLst>
    <p:sldId id="368" r:id="rId6"/>
    <p:sldId id="373" r:id="rId7"/>
    <p:sldId id="385" r:id="rId8"/>
    <p:sldId id="386" r:id="rId9"/>
    <p:sldId id="387" r:id="rId10"/>
    <p:sldId id="388" r:id="rId11"/>
    <p:sldId id="389" r:id="rId12"/>
    <p:sldId id="382" r:id="rId13"/>
    <p:sldId id="390" r:id="rId14"/>
    <p:sldId id="391" r:id="rId15"/>
    <p:sldId id="393" r:id="rId16"/>
    <p:sldId id="395" r:id="rId17"/>
    <p:sldId id="396" r:id="rId18"/>
    <p:sldId id="397" r:id="rId19"/>
    <p:sldId id="399" r:id="rId20"/>
    <p:sldId id="398" r:id="rId21"/>
    <p:sldId id="400" r:id="rId22"/>
    <p:sldId id="401" r:id="rId23"/>
    <p:sldId id="402" r:id="rId24"/>
    <p:sldId id="403" r:id="rId25"/>
    <p:sldId id="405" r:id="rId26"/>
    <p:sldId id="421" r:id="rId27"/>
    <p:sldId id="404" r:id="rId28"/>
    <p:sldId id="406" r:id="rId29"/>
    <p:sldId id="407" r:id="rId30"/>
    <p:sldId id="408" r:id="rId31"/>
    <p:sldId id="410" r:id="rId32"/>
    <p:sldId id="409" r:id="rId33"/>
    <p:sldId id="422" r:id="rId34"/>
    <p:sldId id="419" r:id="rId35"/>
    <p:sldId id="413" r:id="rId36"/>
    <p:sldId id="414" r:id="rId37"/>
    <p:sldId id="415" r:id="rId38"/>
    <p:sldId id="416" r:id="rId39"/>
    <p:sldId id="418" r:id="rId40"/>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A31527"/>
    <a:srgbClr val="A21727"/>
    <a:srgbClr val="CC0000"/>
    <a:srgbClr val="B01C32"/>
    <a:srgbClr val="CCCDCC"/>
    <a:srgbClr val="EDEEED"/>
    <a:srgbClr val="872C90"/>
    <a:srgbClr val="C51C30"/>
    <a:srgbClr val="1AA5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autoAdjust="0"/>
    <p:restoredTop sz="79361" autoAdjust="0"/>
  </p:normalViewPr>
  <p:slideViewPr>
    <p:cSldViewPr snapToGrid="0" snapToObjects="1" showGuides="1">
      <p:cViewPr varScale="1">
        <p:scale>
          <a:sx n="45" d="100"/>
          <a:sy n="45" d="100"/>
        </p:scale>
        <p:origin x="1356"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6/8/2020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6/8/2020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ulse.utah.edu/site/ond/Documents/COVID-19%20Telehealth%20Info/General%20COVID%20-%2019%20Telehealth%20Resources/COVID-19%20-%20InTouch%20Consumer%20TIP%20SHEET.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ducation.hrit.utah.edu/TELMED/TELMED_1509_Telemedicine/index_lms.html?AICC_SID=C36023838M405381Sf499129cc8b7beb103681125dd27bd5b59840307a8f1372bc5980b9317dfa4c036bdb9a82c03cc381771ede05fbdd0dc49120afd3cf85c5074fef67d922ac4f7&amp;AICC_URL=https%3a%2f%2fuuhc%2eplateau%2ecom%2flearning%2fPwsAicc" TargetMode="External"/><Relationship Id="rId4" Type="http://schemas.openxmlformats.org/officeDocument/2006/relationships/hyperlink" Target="https://pulse.utah.edu/site/ond/covid-19/resources-for-conducting-virtual-visi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lse.utah.edu/site/ond/Documents/COVID-19%20Telehealth%20Info/General%20COVID%20-%2019%20Telehealth%20Resources/Training%20and%20Tip%20sheet%20docs/COVID-19%20%20Verbal%20Agreement%20(2).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indd.adobe.com/view/bedb9ee7-3720-4018-ad6a-7ab2aded7b21" TargetMode="External"/><Relationship Id="rId5" Type="http://schemas.openxmlformats.org/officeDocument/2006/relationships/hyperlink" Target="https://pulse.utah.edu/site/ond/Documents/COVID-19%20Telehealth%20Info/General%20COVID%20-%2019%20Telehealth%20Resources/Interpreter%20Services%20Process.pdf" TargetMode="External"/><Relationship Id="rId4" Type="http://schemas.openxmlformats.org/officeDocument/2006/relationships/hyperlink" Target="https://pulse.utah.edu/site/ond/_layouts/15/WopiFrame.aspx?sourcedoc=/site/ond/Documents/COVID-19%20Telehealth%20Info/General%20COVID%20-%2019%20Telehealth%20Resources/Training%20and%20Tip%20sheet%20docs/Tip%20Sheet%20-%20Getting%20Consent%20for%20virtual%20Visits%20-%204-24-20%20906am%20(1).docx&amp;action=defaul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dd.adobe.com/view/d3558cbc-1b54-4373-a7fc-1442bc77ce6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mc.utah.edu/resources/asset-downloads/zoom-background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ealthcare.utah.edu/telehealth/docs/mychart-video-visit-updated.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8bMFL56Zflc&amp;t=220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4unpA1Se5I&amp;t=11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4hRObfNyDvc&amp;t=119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tAbyYFtSM5o"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Jse2pHMilM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KGlFCWWZGCY&amp;t=4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hrit.utah.edu/ITS/Tip%20Sheets/MyChart%20Virtual%20Visit%20-%20Checklist.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ulse.utah.edu/site/Epic_Training/covid-19/virtual-visits"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pulse.utah.edu/site/ond/Documents/COVID-19%20Telehealth%20Info/General%20COVID%20-%2019%20Telehealth%20Resources/Training%20and%20Tip%20sheet%20docs/COVID-19%20-%20ZOOM%20TIP%20SHEET.pdf" TargetMode="External"/><Relationship Id="rId3" Type="http://schemas.openxmlformats.org/officeDocument/2006/relationships/hyperlink" Target="https://pulse.utah.edu/site/ond/Documents/COVID-19%20Telehealth%20Info/COVID%20-%2019%20Support%20Staff%20Resources/COVID-19%20-%20ZOOM%20TIP%20SHEET.pdf" TargetMode="External"/><Relationship Id="rId7" Type="http://schemas.openxmlformats.org/officeDocument/2006/relationships/hyperlink" Target="https://indd.adobe.com/view/8ed0e7ba-e1fc-4e15-b3c8-49148196812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uofu.service-now.com/it?id=uu_kb_article&amp;sys_id=a0f026b6dbb700d026cc5457dc9619ef" TargetMode="External"/><Relationship Id="rId5" Type="http://schemas.openxmlformats.org/officeDocument/2006/relationships/hyperlink" Target="https://pulse.utah.edu/site/ond/Documents/COVID-19%20Telehealth%20Info/General%20COVID%20-%2019%20Telehealth%20Resources/Training%20and%20Tip%20sheet%20docs/Use%20Zoom%20for%20Virtual%20Visits%20(1).pdf" TargetMode="External"/><Relationship Id="rId4" Type="http://schemas.openxmlformats.org/officeDocument/2006/relationships/hyperlink" Target="https://rise.articulate.com/share/LKYvEeycWZVAVdUdgPq6KI5tznC41oeP#/lessons/7R2MUKLHTuwYuY50dQ2-OyBW7xMlvuu3"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ise.articulate.com/share/XZOjyACXK1LdZIAe3x4OONLJtf6DIB6u#/"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pulse.utah.edu/site/ond/Documents/COVID-19%20Telehealth%20Info/General%20COVID%20-%2019%20Telehealth%20Resources/Training%20and%20Tip%20sheet%20docs/Patient%20using%20iOS%20device%20and%20App.pdf" TargetMode="External"/><Relationship Id="rId4" Type="http://schemas.openxmlformats.org/officeDocument/2006/relationships/hyperlink" Target="https://pulse.utah.edu/site/ond/Documents/COVID-19%20Telehealth%20Info/InTouch%20Consumer%20Recorded%20Trainings/InTouch%20Provider%20Training%20Video.mp4"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ulse.utah.edu/site/obgyn/_layouts/15/WopiFrame.aspx?sourcedoc=/site/obgyn/Misc%20Documents/Vidyo%20Simple%20User%20Guide%20for%20University%20of%20Utah%20Health%20Care%20Employees.docx&amp;action=default&amp;DefaultItemOpen=1"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pulse.utah.edu/site/ond/_layouts/15/WopiFrame.aspx?sourcedoc=/site/ond/Documents/COVID-19%20Telehealth%20Info/General%20COVID%20-%2019%20Telehealth%20Resources/Training%20and%20Tip%20sheet%20docs/Screen%20Sharing%20with%20a%20Patient.docx&amp;action=default&amp;DefaultItemOpen=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3"/>
              </a:rPr>
              <a:t>General </a:t>
            </a:r>
            <a:r>
              <a:rPr lang="en-US" sz="2000" u="sng" dirty="0" err="1">
                <a:solidFill>
                  <a:schemeClr val="hlink"/>
                </a:solidFill>
                <a:latin typeface="Century Gothic" panose="020B0502020202020204" pitchFamily="34" charset="0"/>
                <a:ea typeface="Century Gothic"/>
                <a:cs typeface="Century Gothic"/>
                <a:sym typeface="Century Gothic"/>
                <a:hlinkClick r:id="rId3"/>
              </a:rPr>
              <a:t>TeleHealth</a:t>
            </a:r>
            <a:r>
              <a:rPr lang="en-US" sz="2000" u="sng" dirty="0">
                <a:solidFill>
                  <a:schemeClr val="hlink"/>
                </a:solidFill>
                <a:latin typeface="Century Gothic" panose="020B0502020202020204" pitchFamily="34" charset="0"/>
                <a:ea typeface="Century Gothic"/>
                <a:cs typeface="Century Gothic"/>
                <a:sym typeface="Century Gothic"/>
                <a:hlinkClick r:id="rId3"/>
              </a:rPr>
              <a:t> Tip Sheet</a:t>
            </a:r>
            <a:endParaRPr lang="en-US" sz="2000" dirty="0">
              <a:latin typeface="Century Gothic" panose="020B0502020202020204" pitchFamily="34" charset="0"/>
              <a:ea typeface="Century Gothic"/>
              <a:cs typeface="Century Gothic"/>
              <a:sym typeface="Century Gothic"/>
            </a:endParaRPr>
          </a:p>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4"/>
              </a:rPr>
              <a:t>Resources For Conduction </a:t>
            </a:r>
            <a:r>
              <a:rPr lang="en-US" sz="2000" u="sng" dirty="0" err="1">
                <a:solidFill>
                  <a:schemeClr val="hlink"/>
                </a:solidFill>
                <a:latin typeface="Century Gothic" panose="020B0502020202020204" pitchFamily="34" charset="0"/>
                <a:ea typeface="Century Gothic"/>
                <a:cs typeface="Century Gothic"/>
                <a:sym typeface="Century Gothic"/>
                <a:hlinkClick r:id="rId4"/>
              </a:rPr>
              <a:t>TeleHealth</a:t>
            </a:r>
            <a:r>
              <a:rPr lang="en-US" sz="2000" u="sng" dirty="0">
                <a:solidFill>
                  <a:schemeClr val="hlink"/>
                </a:solidFill>
                <a:latin typeface="Century Gothic" panose="020B0502020202020204" pitchFamily="34" charset="0"/>
                <a:ea typeface="Century Gothic"/>
                <a:cs typeface="Century Gothic"/>
                <a:sym typeface="Century Gothic"/>
                <a:hlinkClick r:id="rId4"/>
              </a:rPr>
              <a:t> Visits</a:t>
            </a:r>
            <a:endParaRPr lang="en-US" sz="2000" dirty="0">
              <a:latin typeface="Century Gothic" panose="020B0502020202020204" pitchFamily="34" charset="0"/>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US" sz="2000" u="sng" dirty="0">
                <a:solidFill>
                  <a:schemeClr val="hlink"/>
                </a:solidFill>
                <a:latin typeface="Century Gothic" panose="020B0502020202020204" pitchFamily="34" charset="0"/>
                <a:ea typeface="Century Gothic"/>
                <a:cs typeface="Century Gothic"/>
                <a:sym typeface="Century Gothic"/>
                <a:hlinkClick r:id="rId5"/>
              </a:rPr>
              <a:t>University of Utah </a:t>
            </a:r>
            <a:r>
              <a:rPr lang="en-US" sz="2000" u="sng" dirty="0" err="1">
                <a:solidFill>
                  <a:schemeClr val="hlink"/>
                </a:solidFill>
                <a:latin typeface="Century Gothic" panose="020B0502020202020204" pitchFamily="34" charset="0"/>
                <a:ea typeface="Century Gothic"/>
                <a:cs typeface="Century Gothic"/>
                <a:sym typeface="Century Gothic"/>
                <a:hlinkClick r:id="rId5"/>
              </a:rPr>
              <a:t>TeleHealth</a:t>
            </a:r>
            <a:r>
              <a:rPr lang="en-US" sz="2000" u="sng" dirty="0">
                <a:solidFill>
                  <a:schemeClr val="hlink"/>
                </a:solidFill>
                <a:latin typeface="Century Gothic" panose="020B0502020202020204" pitchFamily="34" charset="0"/>
                <a:ea typeface="Century Gothic"/>
                <a:cs typeface="Century Gothic"/>
                <a:sym typeface="Century Gothic"/>
                <a:hlinkClick r:id="rId5"/>
              </a:rPr>
              <a:t> LMS Training </a:t>
            </a:r>
            <a:endParaRPr lang="en-US" sz="2000" dirty="0">
              <a:latin typeface="Century Gothic" panose="020B0502020202020204" pitchFamily="34" charset="0"/>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58739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10</a:t>
            </a:fld>
            <a:endParaRPr lang="en-US"/>
          </a:p>
        </p:txBody>
      </p:sp>
    </p:spTree>
    <p:extLst>
      <p:ext uri="{BB962C8B-B14F-4D97-AF65-F5344CB8AC3E}">
        <p14:creationId xmlns:p14="http://schemas.microsoft.com/office/powerpoint/2010/main" val="3869098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11</a:t>
            </a:fld>
            <a:endParaRPr lang="en-US"/>
          </a:p>
        </p:txBody>
      </p:sp>
    </p:spTree>
    <p:extLst>
      <p:ext uri="{BB962C8B-B14F-4D97-AF65-F5344CB8AC3E}">
        <p14:creationId xmlns:p14="http://schemas.microsoft.com/office/powerpoint/2010/main" val="158090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3"/>
              </a:rPr>
              <a:t>COVID-19 Verbal Consent Tip Sheet</a:t>
            </a:r>
            <a:endParaRPr lang="en-US" sz="2000" dirty="0">
              <a:latin typeface="Century Gothic" panose="020B0502020202020204" pitchFamily="34" charset="0"/>
              <a:ea typeface="Century Gothic"/>
              <a:cs typeface="Century Gothic"/>
              <a:sym typeface="Century Gothic"/>
            </a:endParaRPr>
          </a:p>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4"/>
              </a:rPr>
              <a:t>Getting Verbal Consent for Virtual Visits</a:t>
            </a:r>
            <a:r>
              <a:rPr lang="en-US" sz="2000" dirty="0">
                <a:latin typeface="Century Gothic" panose="020B0502020202020204" pitchFamily="34" charset="0"/>
                <a:ea typeface="Century Gothic"/>
                <a:cs typeface="Century Gothic"/>
                <a:sym typeface="Century Gothic"/>
              </a:rPr>
              <a:t> </a:t>
            </a:r>
          </a:p>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5"/>
              </a:rPr>
              <a:t>Interpreter Services</a:t>
            </a:r>
            <a:r>
              <a:rPr lang="en-US" sz="2000" dirty="0">
                <a:latin typeface="Century Gothic" panose="020B0502020202020204" pitchFamily="34" charset="0"/>
                <a:ea typeface="Century Gothic"/>
                <a:cs typeface="Century Gothic"/>
                <a:sym typeface="Century Gothic"/>
              </a:rPr>
              <a:t> </a:t>
            </a:r>
          </a:p>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6"/>
              </a:rPr>
              <a:t>How to Access Patient Consent Forms</a:t>
            </a:r>
            <a:endParaRPr lang="en-US" sz="2000" dirty="0">
              <a:latin typeface="Century Gothic" panose="020B0502020202020204" pitchFamily="34" charset="0"/>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12</a:t>
            </a:fld>
            <a:endParaRPr lang="en-US"/>
          </a:p>
        </p:txBody>
      </p:sp>
    </p:spTree>
    <p:extLst>
      <p:ext uri="{BB962C8B-B14F-4D97-AF65-F5344CB8AC3E}">
        <p14:creationId xmlns:p14="http://schemas.microsoft.com/office/powerpoint/2010/main" val="1915152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2000" u="sng" dirty="0">
                <a:solidFill>
                  <a:schemeClr val="hlink"/>
                </a:solidFill>
                <a:latin typeface="Century Gothic" panose="020B0502020202020204" pitchFamily="34" charset="0"/>
                <a:ea typeface="Century Gothic"/>
                <a:cs typeface="Century Gothic"/>
                <a:sym typeface="Century Gothic"/>
                <a:hlinkClick r:id="rId3"/>
              </a:rPr>
              <a:t>Selecting a Professional Virtual Background</a:t>
            </a:r>
            <a:endParaRPr lang="en-US" sz="2000" dirty="0">
              <a:latin typeface="Century Gothic" panose="020B0502020202020204" pitchFamily="34" charset="0"/>
            </a:endParaRPr>
          </a:p>
          <a:p>
            <a:pPr marL="0" lvl="0" indent="0" algn="l" rtl="0">
              <a:lnSpc>
                <a:spcPct val="100000"/>
              </a:lnSpc>
              <a:spcBef>
                <a:spcPts val="0"/>
              </a:spcBef>
              <a:spcAft>
                <a:spcPts val="0"/>
              </a:spcAft>
              <a:buSzPts val="1400"/>
              <a:buNone/>
            </a:pPr>
            <a:r>
              <a:rPr lang="en-US" sz="2000" u="sng" dirty="0" err="1">
                <a:solidFill>
                  <a:schemeClr val="hlink"/>
                </a:solidFill>
                <a:latin typeface="Century Gothic" panose="020B0502020202020204" pitchFamily="34" charset="0"/>
                <a:ea typeface="Century Gothic"/>
                <a:cs typeface="Century Gothic"/>
                <a:sym typeface="Century Gothic"/>
                <a:hlinkClick r:id="rId4"/>
              </a:rPr>
              <a:t>TeleHealth</a:t>
            </a:r>
            <a:r>
              <a:rPr lang="en-US" sz="2000" u="sng" dirty="0">
                <a:solidFill>
                  <a:schemeClr val="hlink"/>
                </a:solidFill>
                <a:latin typeface="Century Gothic" panose="020B0502020202020204" pitchFamily="34" charset="0"/>
                <a:ea typeface="Century Gothic"/>
                <a:cs typeface="Century Gothic"/>
                <a:sym typeface="Century Gothic"/>
                <a:hlinkClick r:id="rId4"/>
              </a:rPr>
              <a:t> Backgrounds for Zoom</a:t>
            </a:r>
            <a:endParaRPr lang="en-US" sz="2000" dirty="0">
              <a:latin typeface="Century Gothic" panose="020B0502020202020204" pitchFamily="34" charset="0"/>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13</a:t>
            </a:fld>
            <a:endParaRPr lang="en-US"/>
          </a:p>
        </p:txBody>
      </p:sp>
    </p:spTree>
    <p:extLst>
      <p:ext uri="{BB962C8B-B14F-4D97-AF65-F5344CB8AC3E}">
        <p14:creationId xmlns:p14="http://schemas.microsoft.com/office/powerpoint/2010/main" val="97045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u="sng" dirty="0">
                <a:solidFill>
                  <a:schemeClr val="hlink"/>
                </a:solidFill>
                <a:latin typeface="Century Gothic" panose="020B0502020202020204" pitchFamily="34" charset="0"/>
                <a:ea typeface="Century Gothic"/>
                <a:cs typeface="Century Gothic"/>
                <a:sym typeface="Century Gothic"/>
                <a:hlinkClick r:id="rId3"/>
              </a:rPr>
              <a:t>Patient </a:t>
            </a:r>
            <a:r>
              <a:rPr lang="en-US" sz="2000" u="sng" dirty="0" err="1">
                <a:solidFill>
                  <a:schemeClr val="hlink"/>
                </a:solidFill>
                <a:latin typeface="Century Gothic" panose="020B0502020202020204" pitchFamily="34" charset="0"/>
                <a:ea typeface="Century Gothic"/>
                <a:cs typeface="Century Gothic"/>
                <a:sym typeface="Century Gothic"/>
                <a:hlinkClick r:id="rId3"/>
              </a:rPr>
              <a:t>TeleHealth</a:t>
            </a:r>
            <a:r>
              <a:rPr lang="en-US" sz="2000" u="sng" dirty="0">
                <a:solidFill>
                  <a:schemeClr val="hlink"/>
                </a:solidFill>
                <a:latin typeface="Century Gothic" panose="020B0502020202020204" pitchFamily="34" charset="0"/>
                <a:ea typeface="Century Gothic"/>
                <a:cs typeface="Century Gothic"/>
                <a:sym typeface="Century Gothic"/>
                <a:hlinkClick r:id="rId3"/>
              </a:rPr>
              <a:t> Visit Checklist</a:t>
            </a:r>
            <a:r>
              <a:rPr lang="en-US" sz="2000" dirty="0">
                <a:latin typeface="Century Gothic" panose="020B0502020202020204" pitchFamily="34" charset="0"/>
                <a:ea typeface="Century Gothic"/>
                <a:cs typeface="Century Gothic"/>
                <a:sym typeface="Century Gothic"/>
              </a:rPr>
              <a:t> </a:t>
            </a: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14</a:t>
            </a:fld>
            <a:endParaRPr lang="en-US"/>
          </a:p>
        </p:txBody>
      </p:sp>
    </p:spTree>
    <p:extLst>
      <p:ext uri="{BB962C8B-B14F-4D97-AF65-F5344CB8AC3E}">
        <p14:creationId xmlns:p14="http://schemas.microsoft.com/office/powerpoint/2010/main" val="1245013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15</a:t>
            </a:fld>
            <a:endParaRPr lang="en-US"/>
          </a:p>
        </p:txBody>
      </p:sp>
    </p:spTree>
    <p:extLst>
      <p:ext uri="{BB962C8B-B14F-4D97-AF65-F5344CB8AC3E}">
        <p14:creationId xmlns:p14="http://schemas.microsoft.com/office/powerpoint/2010/main" val="49824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16</a:t>
            </a:fld>
            <a:endParaRPr lang="en-US"/>
          </a:p>
        </p:txBody>
      </p:sp>
    </p:spTree>
    <p:extLst>
      <p:ext uri="{BB962C8B-B14F-4D97-AF65-F5344CB8AC3E}">
        <p14:creationId xmlns:p14="http://schemas.microsoft.com/office/powerpoint/2010/main" val="356383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17</a:t>
            </a:fld>
            <a:endParaRPr lang="en-US"/>
          </a:p>
        </p:txBody>
      </p:sp>
    </p:spTree>
    <p:extLst>
      <p:ext uri="{BB962C8B-B14F-4D97-AF65-F5344CB8AC3E}">
        <p14:creationId xmlns:p14="http://schemas.microsoft.com/office/powerpoint/2010/main" val="156771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b="0" i="0" u="none" strike="noStrike" cap="none" dirty="0">
                <a:solidFill>
                  <a:schemeClr val="dk1"/>
                </a:solidFill>
                <a:latin typeface="Century Gothic"/>
                <a:ea typeface="Century Gothic"/>
                <a:cs typeface="Century Gothic"/>
                <a:sym typeface="Century Gothic"/>
              </a:rPr>
              <a:t>Reference: American Academy of Allergy Asthma &amp; Immunology. (2020, April 23). How to Conduct a Professional Telemedicine Visit Using Good </a:t>
            </a:r>
            <a:r>
              <a:rPr lang="en-US" sz="2000" b="0" i="0" u="none" strike="noStrike" cap="none" dirty="0" err="1">
                <a:solidFill>
                  <a:schemeClr val="dk1"/>
                </a:solidFill>
                <a:latin typeface="Century Gothic"/>
                <a:ea typeface="Century Gothic"/>
                <a:cs typeface="Century Gothic"/>
                <a:sym typeface="Century Gothic"/>
              </a:rPr>
              <a:t>Webside</a:t>
            </a:r>
            <a:r>
              <a:rPr lang="en-US" sz="2000" b="0" i="0" u="none" strike="noStrike" cap="none" dirty="0">
                <a:solidFill>
                  <a:schemeClr val="dk1"/>
                </a:solidFill>
                <a:latin typeface="Century Gothic"/>
                <a:ea typeface="Century Gothic"/>
                <a:cs typeface="Century Gothic"/>
                <a:sym typeface="Century Gothic"/>
              </a:rPr>
              <a:t> Manner [Video]. YouTube. </a:t>
            </a:r>
            <a:r>
              <a:rPr lang="en-US" sz="2000" b="0" i="0" u="none" strike="noStrike" cap="none" dirty="0">
                <a:solidFill>
                  <a:schemeClr val="dk1"/>
                </a:solidFill>
                <a:latin typeface="Century Gothic"/>
                <a:ea typeface="Century Gothic"/>
                <a:cs typeface="Century Gothic"/>
                <a:sym typeface="Century Gothic"/>
                <a:hlinkClick r:id="rId3"/>
              </a:rPr>
              <a:t>https://www.youtube.com/watch?v=8bMFL56Zflc&amp;t=220s</a:t>
            </a:r>
            <a:endParaRPr lang="en-US" sz="2000" b="0" i="0"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18</a:t>
            </a:fld>
            <a:endParaRPr lang="en-US"/>
          </a:p>
        </p:txBody>
      </p:sp>
    </p:spTree>
    <p:extLst>
      <p:ext uri="{BB962C8B-B14F-4D97-AF65-F5344CB8AC3E}">
        <p14:creationId xmlns:p14="http://schemas.microsoft.com/office/powerpoint/2010/main" val="4204117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b="0" i="0" u="none" strike="noStrike" cap="none" dirty="0">
                <a:solidFill>
                  <a:schemeClr val="dk1"/>
                </a:solidFill>
                <a:latin typeface="Century Gothic"/>
                <a:ea typeface="Century Gothic"/>
                <a:cs typeface="Century Gothic"/>
                <a:sym typeface="Century Gothic"/>
              </a:rPr>
              <a:t>Reference: Portico Network. (2017, June 2). </a:t>
            </a:r>
            <a:r>
              <a:rPr lang="en-US" sz="2000" b="0" i="0" u="none" strike="noStrike" cap="none" dirty="0" err="1">
                <a:solidFill>
                  <a:schemeClr val="dk1"/>
                </a:solidFill>
                <a:latin typeface="Century Gothic"/>
                <a:ea typeface="Century Gothic"/>
                <a:cs typeface="Century Gothic"/>
                <a:sym typeface="Century Gothic"/>
              </a:rPr>
              <a:t>Telemental</a:t>
            </a:r>
            <a:r>
              <a:rPr lang="en-US" sz="2000" b="0" i="0" u="none" strike="noStrike" cap="none" dirty="0">
                <a:solidFill>
                  <a:schemeClr val="dk1"/>
                </a:solidFill>
                <a:latin typeface="Century Gothic"/>
                <a:ea typeface="Century Gothic"/>
                <a:cs typeface="Century Gothic"/>
                <a:sym typeface="Century Gothic"/>
              </a:rPr>
              <a:t> Health Tips: Don'ts and Do's [Video]. YouTube. </a:t>
            </a:r>
            <a:r>
              <a:rPr lang="en-US" sz="2000" b="0" i="0" u="none" strike="noStrike" cap="none" dirty="0">
                <a:solidFill>
                  <a:schemeClr val="dk1"/>
                </a:solidFill>
                <a:latin typeface="Century Gothic"/>
                <a:ea typeface="Century Gothic"/>
                <a:cs typeface="Century Gothic"/>
                <a:sym typeface="Century Gothic"/>
                <a:hlinkClick r:id="rId3"/>
              </a:rPr>
              <a:t>https://www.youtube.com/watch?v=K4unpA1Se5I&amp;t=11s</a:t>
            </a:r>
            <a:endParaRPr lang="en-US" sz="2000" b="0" i="0"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19</a:t>
            </a:fld>
            <a:endParaRPr lang="en-US"/>
          </a:p>
        </p:txBody>
      </p:sp>
    </p:spTree>
    <p:extLst>
      <p:ext uri="{BB962C8B-B14F-4D97-AF65-F5344CB8AC3E}">
        <p14:creationId xmlns:p14="http://schemas.microsoft.com/office/powerpoint/2010/main" val="138101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a:t>
            </a:fld>
            <a:endParaRPr lang="en-US"/>
          </a:p>
        </p:txBody>
      </p:sp>
    </p:spTree>
    <p:extLst>
      <p:ext uri="{BB962C8B-B14F-4D97-AF65-F5344CB8AC3E}">
        <p14:creationId xmlns:p14="http://schemas.microsoft.com/office/powerpoint/2010/main" val="979214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20</a:t>
            </a:fld>
            <a:endParaRPr lang="en-US"/>
          </a:p>
        </p:txBody>
      </p:sp>
    </p:spTree>
    <p:extLst>
      <p:ext uri="{BB962C8B-B14F-4D97-AF65-F5344CB8AC3E}">
        <p14:creationId xmlns:p14="http://schemas.microsoft.com/office/powerpoint/2010/main" val="316042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21</a:t>
            </a:fld>
            <a:endParaRPr lang="en-US"/>
          </a:p>
        </p:txBody>
      </p:sp>
    </p:spTree>
    <p:extLst>
      <p:ext uri="{BB962C8B-B14F-4D97-AF65-F5344CB8AC3E}">
        <p14:creationId xmlns:p14="http://schemas.microsoft.com/office/powerpoint/2010/main" val="4286150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22</a:t>
            </a:fld>
            <a:endParaRPr lang="en-US"/>
          </a:p>
        </p:txBody>
      </p:sp>
    </p:spTree>
    <p:extLst>
      <p:ext uri="{BB962C8B-B14F-4D97-AF65-F5344CB8AC3E}">
        <p14:creationId xmlns:p14="http://schemas.microsoft.com/office/powerpoint/2010/main" val="221179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b="0" i="0" u="none" strike="noStrike" cap="none" dirty="0">
                <a:solidFill>
                  <a:schemeClr val="dk1"/>
                </a:solidFill>
                <a:latin typeface="Century Gothic"/>
                <a:ea typeface="Century Gothic"/>
                <a:cs typeface="Century Gothic"/>
                <a:sym typeface="Century Gothic"/>
              </a:rPr>
              <a:t>Reference: American Academy of Allergy Asthma &amp; Immunology. (2020, April 2). How to Conduct a Physical Exam Via Telemedicine [Video]. YouTube. </a:t>
            </a:r>
            <a:r>
              <a:rPr lang="en-US" sz="2000" b="0" i="0" u="none" strike="noStrike" cap="none" dirty="0">
                <a:solidFill>
                  <a:schemeClr val="dk1"/>
                </a:solidFill>
                <a:latin typeface="Century Gothic"/>
                <a:ea typeface="Century Gothic"/>
                <a:cs typeface="Century Gothic"/>
                <a:sym typeface="Century Gothic"/>
                <a:hlinkClick r:id="rId3"/>
              </a:rPr>
              <a:t>https://www.youtube.com/watch?v=4hRObfNyDvc&amp;t=119s</a:t>
            </a:r>
            <a:endParaRPr lang="en-US" sz="2000" b="0" i="0"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23</a:t>
            </a:fld>
            <a:endParaRPr lang="en-US"/>
          </a:p>
        </p:txBody>
      </p:sp>
    </p:spTree>
    <p:extLst>
      <p:ext uri="{BB962C8B-B14F-4D97-AF65-F5344CB8AC3E}">
        <p14:creationId xmlns:p14="http://schemas.microsoft.com/office/powerpoint/2010/main" val="205859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b="0" i="0" u="none" strike="noStrike" cap="none" dirty="0">
                <a:solidFill>
                  <a:schemeClr val="dk1"/>
                </a:solidFill>
                <a:latin typeface="Century Gothic"/>
                <a:ea typeface="Century Gothic"/>
                <a:cs typeface="Century Gothic"/>
                <a:sym typeface="Century Gothic"/>
              </a:rPr>
              <a:t>Reference: Elliott, T. (2020, April 17). How to conduct an abdominal exam through telemedicine [Video]. YouTube. </a:t>
            </a:r>
            <a:r>
              <a:rPr lang="en-US" sz="2000" b="0" i="0" u="none" strike="noStrike" cap="none" dirty="0">
                <a:solidFill>
                  <a:schemeClr val="dk1"/>
                </a:solidFill>
                <a:latin typeface="Century Gothic"/>
                <a:ea typeface="Century Gothic"/>
                <a:cs typeface="Century Gothic"/>
                <a:sym typeface="Century Gothic"/>
                <a:hlinkClick r:id="rId3"/>
              </a:rPr>
              <a:t>https://www.youtube.com/watch?v=tAbyYFtSM5o</a:t>
            </a:r>
            <a:endParaRPr lang="en-US" sz="2000" b="0" i="0"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24</a:t>
            </a:fld>
            <a:endParaRPr lang="en-US"/>
          </a:p>
        </p:txBody>
      </p:sp>
    </p:spTree>
    <p:extLst>
      <p:ext uri="{BB962C8B-B14F-4D97-AF65-F5344CB8AC3E}">
        <p14:creationId xmlns:p14="http://schemas.microsoft.com/office/powerpoint/2010/main" val="914397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b="0" i="0" u="none" strike="noStrike" cap="none" dirty="0">
                <a:solidFill>
                  <a:schemeClr val="dk1"/>
                </a:solidFill>
                <a:latin typeface="Century Gothic"/>
                <a:ea typeface="Century Gothic"/>
                <a:cs typeface="Century Gothic"/>
                <a:sym typeface="Century Gothic"/>
              </a:rPr>
              <a:t>Reference: Elliott, T. (2020, April 17). How to do a musculoskeletal exam through video [Video]. YouTube. </a:t>
            </a:r>
            <a:r>
              <a:rPr lang="en-US" sz="2000" b="0" i="0" u="none" strike="noStrike" cap="none" dirty="0">
                <a:solidFill>
                  <a:schemeClr val="dk1"/>
                </a:solidFill>
                <a:latin typeface="Century Gothic"/>
                <a:ea typeface="Century Gothic"/>
                <a:cs typeface="Century Gothic"/>
                <a:sym typeface="Century Gothic"/>
                <a:hlinkClick r:id="rId3"/>
              </a:rPr>
              <a:t>https://www.youtube.com/watch?v=Jse2pHMilMI</a:t>
            </a:r>
            <a:endParaRPr lang="en-US" sz="2000" b="0" i="0"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25</a:t>
            </a:fld>
            <a:endParaRPr lang="en-US"/>
          </a:p>
        </p:txBody>
      </p:sp>
    </p:spTree>
    <p:extLst>
      <p:ext uri="{BB962C8B-B14F-4D97-AF65-F5344CB8AC3E}">
        <p14:creationId xmlns:p14="http://schemas.microsoft.com/office/powerpoint/2010/main" val="240107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2000" b="0" i="0" u="none" strike="noStrike" cap="none" dirty="0">
                <a:solidFill>
                  <a:schemeClr val="dk1"/>
                </a:solidFill>
                <a:latin typeface="Century Gothic"/>
                <a:ea typeface="Century Gothic"/>
                <a:cs typeface="Century Gothic"/>
                <a:sym typeface="Century Gothic"/>
              </a:rPr>
              <a:t>Reference: </a:t>
            </a:r>
            <a:r>
              <a:rPr lang="en-US" sz="2000" b="0" i="0" u="none" strike="noStrike" cap="none" dirty="0" err="1">
                <a:solidFill>
                  <a:schemeClr val="dk1"/>
                </a:solidFill>
                <a:latin typeface="Century Gothic"/>
                <a:ea typeface="Century Gothic"/>
                <a:cs typeface="Century Gothic"/>
                <a:sym typeface="Century Gothic"/>
              </a:rPr>
              <a:t>AANChannel</a:t>
            </a:r>
            <a:r>
              <a:rPr lang="en-US" sz="2000" b="0" i="0" u="none" strike="noStrike" cap="none" dirty="0">
                <a:solidFill>
                  <a:schemeClr val="dk1"/>
                </a:solidFill>
                <a:latin typeface="Century Gothic"/>
                <a:ea typeface="Century Gothic"/>
                <a:cs typeface="Century Gothic"/>
                <a:sym typeface="Century Gothic"/>
              </a:rPr>
              <a:t>. (2020, April 8). </a:t>
            </a:r>
            <a:r>
              <a:rPr lang="en-US" sz="2000" b="0" i="0" u="none" strike="noStrike" cap="none" dirty="0" err="1">
                <a:solidFill>
                  <a:schemeClr val="dk1"/>
                </a:solidFill>
                <a:latin typeface="Century Gothic"/>
                <a:ea typeface="Century Gothic"/>
                <a:cs typeface="Century Gothic"/>
                <a:sym typeface="Century Gothic"/>
              </a:rPr>
              <a:t>NeuroBytes</a:t>
            </a:r>
            <a:r>
              <a:rPr lang="en-US" sz="2000" b="0" i="0" u="none" strike="noStrike" cap="none" dirty="0">
                <a:solidFill>
                  <a:schemeClr val="dk1"/>
                </a:solidFill>
                <a:latin typeface="Century Gothic"/>
                <a:ea typeface="Century Gothic"/>
                <a:cs typeface="Century Gothic"/>
                <a:sym typeface="Century Gothic"/>
              </a:rPr>
              <a:t>: The Neurologic Exam via Telemedicine - American Academy of Neurology [Video]. YouTube. </a:t>
            </a:r>
            <a:r>
              <a:rPr lang="en-US" sz="2000" b="0" i="0" u="none" strike="noStrike" cap="none" dirty="0">
                <a:solidFill>
                  <a:schemeClr val="dk1"/>
                </a:solidFill>
                <a:latin typeface="Century Gothic"/>
                <a:ea typeface="Century Gothic"/>
                <a:cs typeface="Century Gothic"/>
                <a:sym typeface="Century Gothic"/>
                <a:hlinkClick r:id="rId3"/>
              </a:rPr>
              <a:t>https://www.youtube.com/watch?v=KGlFCWWZGCY&amp;t=4s</a:t>
            </a:r>
            <a:endParaRPr lang="en-US" sz="2000" b="0" i="0" u="none" strike="noStrike" cap="none" dirty="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26</a:t>
            </a:fld>
            <a:endParaRPr lang="en-US"/>
          </a:p>
        </p:txBody>
      </p:sp>
    </p:spTree>
    <p:extLst>
      <p:ext uri="{BB962C8B-B14F-4D97-AF65-F5344CB8AC3E}">
        <p14:creationId xmlns:p14="http://schemas.microsoft.com/office/powerpoint/2010/main" val="643287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27</a:t>
            </a:fld>
            <a:endParaRPr lang="en-US"/>
          </a:p>
        </p:txBody>
      </p:sp>
    </p:spTree>
    <p:extLst>
      <p:ext uri="{BB962C8B-B14F-4D97-AF65-F5344CB8AC3E}">
        <p14:creationId xmlns:p14="http://schemas.microsoft.com/office/powerpoint/2010/main" val="198670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28</a:t>
            </a:fld>
            <a:endParaRPr lang="en-US"/>
          </a:p>
        </p:txBody>
      </p:sp>
    </p:spTree>
    <p:extLst>
      <p:ext uri="{BB962C8B-B14F-4D97-AF65-F5344CB8AC3E}">
        <p14:creationId xmlns:p14="http://schemas.microsoft.com/office/powerpoint/2010/main" val="2641642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29</a:t>
            </a:fld>
            <a:endParaRPr lang="en-US"/>
          </a:p>
        </p:txBody>
      </p:sp>
    </p:spTree>
    <p:extLst>
      <p:ext uri="{BB962C8B-B14F-4D97-AF65-F5344CB8AC3E}">
        <p14:creationId xmlns:p14="http://schemas.microsoft.com/office/powerpoint/2010/main" val="169100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entury Gothic" panose="020B0502020202020204" pitchFamily="34" charset="0"/>
                <a:ea typeface="+mn-ea"/>
                <a:cs typeface="+mn-cs"/>
              </a:rPr>
              <a:t> Reference:</a:t>
            </a:r>
            <a:r>
              <a:rPr lang="en-US" sz="1200" b="0" i="0" u="none" strike="noStrike" kern="1200" baseline="0" dirty="0">
                <a:solidFill>
                  <a:schemeClr val="tx1"/>
                </a:solidFill>
                <a:effectLst/>
                <a:latin typeface="Century Gothic" panose="020B0502020202020204" pitchFamily="34" charset="0"/>
                <a:ea typeface="+mn-ea"/>
                <a:cs typeface="+mn-cs"/>
              </a:rPr>
              <a:t> </a:t>
            </a:r>
            <a:r>
              <a:rPr lang="en-US" sz="1200" b="0" i="0" u="none" strike="noStrike" kern="1200" dirty="0">
                <a:solidFill>
                  <a:schemeClr val="tx1"/>
                </a:solidFill>
                <a:effectLst/>
                <a:latin typeface="Century Gothic" panose="020B0502020202020204" pitchFamily="34" charset="0"/>
                <a:ea typeface="+mn-ea"/>
                <a:cs typeface="+mn-cs"/>
              </a:rPr>
              <a:t>American Telemedicine Association About Telemedicine website. 2018. Retrieved from http:// www.americantelemed.org/main/about/about-telemedicine/telemedicine-faqs</a:t>
            </a:r>
            <a:r>
              <a:rPr lang="en-US" sz="1200" b="0" i="0" u="none" strike="noStrike" kern="1200" baseline="30000" dirty="0">
                <a:solidFill>
                  <a:schemeClr val="tx1"/>
                </a:solidFill>
                <a:effectLst/>
                <a:latin typeface="Century Gothic" panose="020B0502020202020204" pitchFamily="34" charset="0"/>
                <a:ea typeface="+mn-ea"/>
                <a:cs typeface="+mn-cs"/>
              </a:rPr>
              <a:t>1</a:t>
            </a:r>
            <a:r>
              <a:rPr lang="en-US" sz="1200" b="0" i="0" u="none" strike="noStrike" kern="1200" dirty="0">
                <a:solidFill>
                  <a:schemeClr val="tx1"/>
                </a:solidFill>
                <a:effectLst/>
                <a:latin typeface="Century Gothic" panose="020B0502020202020204"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3</a:t>
            </a:fld>
            <a:endParaRPr lang="en-US"/>
          </a:p>
        </p:txBody>
      </p:sp>
    </p:spTree>
    <p:extLst>
      <p:ext uri="{BB962C8B-B14F-4D97-AF65-F5344CB8AC3E}">
        <p14:creationId xmlns:p14="http://schemas.microsoft.com/office/powerpoint/2010/main" val="3675193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3"/>
              </a:rPr>
              <a:t>MyChart Virtual Visit Checklist</a:t>
            </a:r>
            <a:endParaRPr sz="12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4"/>
              </a:rPr>
              <a:t>MyChart Virtual Visit Helpful Resources </a:t>
            </a:r>
            <a:endParaRPr sz="1200">
              <a:latin typeface="Century Gothic"/>
              <a:ea typeface="Century Gothic"/>
              <a:cs typeface="Century Gothic"/>
              <a:sym typeface="Century Gothic"/>
            </a:endParaRPr>
          </a:p>
        </p:txBody>
      </p:sp>
      <p:sp>
        <p:nvSpPr>
          <p:cNvPr id="462" name="Google Shape;46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1848463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u="sng" dirty="0">
                <a:solidFill>
                  <a:schemeClr val="hlink"/>
                </a:solidFill>
                <a:latin typeface="Century Gothic"/>
                <a:ea typeface="Century Gothic"/>
                <a:cs typeface="Century Gothic"/>
                <a:sym typeface="Century Gothic"/>
                <a:hlinkClick r:id="rId3"/>
              </a:rPr>
              <a:t>Zoom Tip Sheet</a:t>
            </a:r>
            <a:endParaRPr dirty="0"/>
          </a:p>
          <a:p>
            <a:pPr marL="0" lvl="0" indent="0" algn="l" rtl="0">
              <a:lnSpc>
                <a:spcPct val="100000"/>
              </a:lnSpc>
              <a:spcBef>
                <a:spcPts val="0"/>
              </a:spcBef>
              <a:spcAft>
                <a:spcPts val="0"/>
              </a:spcAft>
              <a:buSzPts val="1400"/>
              <a:buNone/>
            </a:pPr>
            <a:r>
              <a:rPr lang="en-US" sz="1200" u="sng" dirty="0">
                <a:solidFill>
                  <a:schemeClr val="hlink"/>
                </a:solidFill>
                <a:latin typeface="Century Gothic"/>
                <a:ea typeface="Century Gothic"/>
                <a:cs typeface="Century Gothic"/>
                <a:sym typeface="Century Gothic"/>
                <a:hlinkClick r:id="rId4"/>
              </a:rPr>
              <a:t>Using Zoom for </a:t>
            </a:r>
            <a:r>
              <a:rPr lang="en-US" sz="1200" u="sng" dirty="0" err="1">
                <a:solidFill>
                  <a:schemeClr val="hlink"/>
                </a:solidFill>
                <a:latin typeface="Century Gothic"/>
                <a:ea typeface="Century Gothic"/>
                <a:cs typeface="Century Gothic"/>
                <a:sym typeface="Century Gothic"/>
                <a:hlinkClick r:id="rId4"/>
              </a:rPr>
              <a:t>TeleHealth</a:t>
            </a:r>
            <a:r>
              <a:rPr lang="en-US" sz="1200" u="sng" dirty="0">
                <a:solidFill>
                  <a:schemeClr val="hlink"/>
                </a:solidFill>
                <a:latin typeface="Century Gothic"/>
                <a:ea typeface="Century Gothic"/>
                <a:cs typeface="Century Gothic"/>
                <a:sym typeface="Century Gothic"/>
                <a:hlinkClick r:id="rId4"/>
              </a:rPr>
              <a:t> Treatment</a:t>
            </a:r>
            <a:r>
              <a:rPr lang="en-US" sz="1200" dirty="0">
                <a:latin typeface="Century Gothic"/>
                <a:ea typeface="Century Gothic"/>
                <a:cs typeface="Century Gothic"/>
                <a:sym typeface="Century Gothic"/>
              </a:rPr>
              <a:t> - Training Module</a:t>
            </a:r>
            <a:endParaRPr sz="12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dirty="0">
                <a:solidFill>
                  <a:schemeClr val="hlink"/>
                </a:solidFill>
                <a:latin typeface="Century Gothic"/>
                <a:ea typeface="Century Gothic"/>
                <a:cs typeface="Century Gothic"/>
                <a:sym typeface="Century Gothic"/>
                <a:hlinkClick r:id="rId5"/>
              </a:rPr>
              <a:t>Providers - Zoom for Virtual Visits </a:t>
            </a:r>
            <a:r>
              <a:rPr lang="en-US" sz="1300" dirty="0">
                <a:latin typeface="Century Gothic"/>
                <a:ea typeface="Century Gothic"/>
                <a:cs typeface="Century Gothic"/>
                <a:sym typeface="Century Gothic"/>
              </a:rPr>
              <a:t>- Tip Sheet</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dirty="0">
                <a:solidFill>
                  <a:schemeClr val="hlink"/>
                </a:solidFill>
                <a:latin typeface="Century Gothic"/>
                <a:ea typeface="Century Gothic"/>
                <a:cs typeface="Century Gothic"/>
                <a:sym typeface="Century Gothic"/>
                <a:hlinkClick r:id="rId6"/>
              </a:rPr>
              <a:t>Using Zoom: Security Best Practices </a:t>
            </a:r>
            <a:r>
              <a:rPr lang="en-US" sz="1200" dirty="0">
                <a:latin typeface="Century Gothic"/>
                <a:ea typeface="Century Gothic"/>
                <a:cs typeface="Century Gothic"/>
                <a:sym typeface="Century Gothic"/>
              </a:rPr>
              <a:t>- Article </a:t>
            </a:r>
            <a:endParaRPr sz="12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dirty="0">
                <a:solidFill>
                  <a:schemeClr val="hlink"/>
                </a:solidFill>
                <a:latin typeface="Century Gothic"/>
                <a:ea typeface="Century Gothic"/>
                <a:cs typeface="Century Gothic"/>
                <a:sym typeface="Century Gothic"/>
                <a:hlinkClick r:id="rId7"/>
              </a:rPr>
              <a:t>How to Keep Zoom Meetings Secure</a:t>
            </a:r>
            <a:endParaRPr sz="12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dirty="0">
                <a:solidFill>
                  <a:schemeClr val="hlink"/>
                </a:solidFill>
                <a:latin typeface="Century Gothic"/>
                <a:ea typeface="Century Gothic"/>
                <a:cs typeface="Century Gothic"/>
                <a:sym typeface="Century Gothic"/>
                <a:hlinkClick r:id="rId8"/>
              </a:rPr>
              <a:t>Conducting a </a:t>
            </a:r>
            <a:r>
              <a:rPr lang="en-US" sz="1200" u="sng" dirty="0" err="1">
                <a:solidFill>
                  <a:schemeClr val="hlink"/>
                </a:solidFill>
                <a:latin typeface="Century Gothic"/>
                <a:ea typeface="Century Gothic"/>
                <a:cs typeface="Century Gothic"/>
                <a:sym typeface="Century Gothic"/>
                <a:hlinkClick r:id="rId8"/>
              </a:rPr>
              <a:t>TeleHealth</a:t>
            </a:r>
            <a:r>
              <a:rPr lang="en-US" sz="1200" u="sng" dirty="0">
                <a:solidFill>
                  <a:schemeClr val="hlink"/>
                </a:solidFill>
                <a:latin typeface="Century Gothic"/>
                <a:ea typeface="Century Gothic"/>
                <a:cs typeface="Century Gothic"/>
                <a:sym typeface="Century Gothic"/>
                <a:hlinkClick r:id="rId8"/>
              </a:rPr>
              <a:t> Visit via Zoom During COVID-19</a:t>
            </a:r>
            <a:endParaRPr sz="1200" dirty="0">
              <a:latin typeface="Century Gothic"/>
              <a:ea typeface="Century Gothic"/>
              <a:cs typeface="Century Gothic"/>
              <a:sym typeface="Century Gothic"/>
            </a:endParaRPr>
          </a:p>
        </p:txBody>
      </p:sp>
      <p:sp>
        <p:nvSpPr>
          <p:cNvPr id="392" name="Google Shape;39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668964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385357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3"/>
              </a:rPr>
              <a:t>InTouch Provider Training Module</a:t>
            </a:r>
            <a:endParaRPr sz="12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4"/>
              </a:rPr>
              <a:t>InTouch Provider Training</a:t>
            </a:r>
            <a:r>
              <a:rPr lang="en-US" sz="1200">
                <a:latin typeface="Century Gothic"/>
                <a:ea typeface="Century Gothic"/>
                <a:cs typeface="Century Gothic"/>
                <a:sym typeface="Century Gothic"/>
              </a:rPr>
              <a:t> - Video</a:t>
            </a:r>
            <a:endParaRPr sz="12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3"/>
              </a:rPr>
              <a:t>Provider Specific Use of InTouch During COVID-19</a:t>
            </a:r>
            <a:endParaRPr sz="12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5"/>
              </a:rPr>
              <a:t>Using the InTouch Consumer iOS App</a:t>
            </a:r>
            <a:endParaRPr sz="1200">
              <a:latin typeface="Century Gothic"/>
              <a:ea typeface="Century Gothic"/>
              <a:cs typeface="Century Gothic"/>
              <a:sym typeface="Century Gothic"/>
            </a:endParaRPr>
          </a:p>
        </p:txBody>
      </p:sp>
      <p:sp>
        <p:nvSpPr>
          <p:cNvPr id="437" name="Google Shape;43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1494142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3"/>
              </a:rPr>
              <a:t>Vidyo Provider Training </a:t>
            </a:r>
            <a:endParaRPr sz="12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US" sz="1200" u="sng">
                <a:solidFill>
                  <a:schemeClr val="hlink"/>
                </a:solidFill>
                <a:latin typeface="Century Gothic"/>
                <a:ea typeface="Century Gothic"/>
                <a:cs typeface="Century Gothic"/>
                <a:sym typeface="Century Gothic"/>
                <a:hlinkClick r:id="rId4"/>
              </a:rPr>
              <a:t>Screen Sharing with a Patient - Vidyo</a:t>
            </a:r>
            <a:endParaRPr sz="1200">
              <a:latin typeface="Century Gothic"/>
              <a:ea typeface="Century Gothic"/>
              <a:cs typeface="Century Gothic"/>
              <a:sym typeface="Century Gothic"/>
            </a:endParaRPr>
          </a:p>
        </p:txBody>
      </p:sp>
      <p:sp>
        <p:nvSpPr>
          <p:cNvPr id="450" name="Google Shape;45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38069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entury Gothic" panose="020B0502020202020204" pitchFamily="34" charset="0"/>
                <a:ea typeface="+mn-ea"/>
                <a:cs typeface="+mn-cs"/>
              </a:rPr>
              <a:t> Reference:</a:t>
            </a:r>
            <a:r>
              <a:rPr lang="en-US" sz="1200" b="0" i="0" u="none" strike="noStrike" kern="1200" baseline="0" dirty="0">
                <a:solidFill>
                  <a:schemeClr val="tx1"/>
                </a:solidFill>
                <a:effectLst/>
                <a:latin typeface="Century Gothic" panose="020B0502020202020204" pitchFamily="34" charset="0"/>
                <a:ea typeface="+mn-ea"/>
                <a:cs typeface="+mn-cs"/>
              </a:rPr>
              <a:t> </a:t>
            </a:r>
            <a:r>
              <a:rPr lang="en-US" sz="1200" b="0" i="0" u="none" strike="noStrike" kern="1200" dirty="0">
                <a:solidFill>
                  <a:schemeClr val="tx1"/>
                </a:solidFill>
                <a:effectLst/>
                <a:latin typeface="Century Gothic" panose="020B0502020202020204" pitchFamily="34" charset="0"/>
                <a:ea typeface="+mn-ea"/>
                <a:cs typeface="+mn-cs"/>
              </a:rPr>
              <a:t>American Telemedicine Association About Telemedicine website. 2018. Retrieved from http:// www.americantelemed.org/main/about/about-telemedicine/telemedicine-faqs.</a:t>
            </a: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4</a:t>
            </a:fld>
            <a:endParaRPr lang="en-US"/>
          </a:p>
        </p:txBody>
      </p:sp>
    </p:spTree>
    <p:extLst>
      <p:ext uri="{BB962C8B-B14F-4D97-AF65-F5344CB8AC3E}">
        <p14:creationId xmlns:p14="http://schemas.microsoft.com/office/powerpoint/2010/main" val="230445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entury Gothic" panose="020B0502020202020204" pitchFamily="34" charset="0"/>
                <a:ea typeface="+mn-ea"/>
                <a:cs typeface="+mn-cs"/>
              </a:rPr>
              <a:t> Reference:</a:t>
            </a:r>
            <a:r>
              <a:rPr lang="en-US" sz="1200" b="0" i="0" u="none" strike="noStrike" kern="1200" baseline="0" dirty="0">
                <a:solidFill>
                  <a:schemeClr val="tx1"/>
                </a:solidFill>
                <a:effectLst/>
                <a:latin typeface="Century Gothic" panose="020B0502020202020204" pitchFamily="34" charset="0"/>
                <a:ea typeface="+mn-ea"/>
                <a:cs typeface="+mn-cs"/>
              </a:rPr>
              <a:t> </a:t>
            </a:r>
            <a:r>
              <a:rPr lang="en-US" sz="1200" b="0" i="0" u="none" strike="noStrike" kern="1200" dirty="0">
                <a:solidFill>
                  <a:schemeClr val="tx1"/>
                </a:solidFill>
                <a:effectLst/>
                <a:latin typeface="Century Gothic" panose="020B0502020202020204" pitchFamily="34" charset="0"/>
                <a:ea typeface="+mn-ea"/>
                <a:cs typeface="+mn-cs"/>
              </a:rPr>
              <a:t>American Telemedicine Association About Telemedicine website. 2018. Retrieved from http:// www.americantelemed.org/main/about/about-telemedicine/telemedicine-faqs.</a:t>
            </a: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5</a:t>
            </a:fld>
            <a:endParaRPr lang="en-US"/>
          </a:p>
        </p:txBody>
      </p:sp>
    </p:spTree>
    <p:extLst>
      <p:ext uri="{BB962C8B-B14F-4D97-AF65-F5344CB8AC3E}">
        <p14:creationId xmlns:p14="http://schemas.microsoft.com/office/powerpoint/2010/main" val="104413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entury Gothic" panose="020B0502020202020204" pitchFamily="34" charset="0"/>
                <a:ea typeface="+mn-ea"/>
                <a:cs typeface="+mn-cs"/>
              </a:rPr>
              <a:t> Reference:</a:t>
            </a:r>
            <a:r>
              <a:rPr lang="en-US" sz="1200" b="0" i="0" u="none" strike="noStrike" kern="1200" baseline="0" dirty="0">
                <a:solidFill>
                  <a:schemeClr val="tx1"/>
                </a:solidFill>
                <a:effectLst/>
                <a:latin typeface="Century Gothic" panose="020B0502020202020204" pitchFamily="34" charset="0"/>
                <a:ea typeface="+mn-ea"/>
                <a:cs typeface="+mn-cs"/>
              </a:rPr>
              <a:t> </a:t>
            </a:r>
            <a:r>
              <a:rPr lang="en-US" sz="1200" b="0" i="0" u="none" strike="noStrike" kern="1200" dirty="0">
                <a:solidFill>
                  <a:schemeClr val="tx1"/>
                </a:solidFill>
                <a:effectLst/>
                <a:latin typeface="Century Gothic" panose="020B0502020202020204" pitchFamily="34" charset="0"/>
                <a:ea typeface="+mn-ea"/>
                <a:cs typeface="+mn-cs"/>
              </a:rPr>
              <a:t>American Telemedicine Association About Telemedicine website. 2018. Retrieved from http:// www.americantelemed.org/main/about/about-telemedicine/telemedicine-faqs.</a:t>
            </a:r>
          </a:p>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6</a:t>
            </a:fld>
            <a:endParaRPr lang="en-US"/>
          </a:p>
        </p:txBody>
      </p:sp>
    </p:spTree>
    <p:extLst>
      <p:ext uri="{BB962C8B-B14F-4D97-AF65-F5344CB8AC3E}">
        <p14:creationId xmlns:p14="http://schemas.microsoft.com/office/powerpoint/2010/main" val="281781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7</a:t>
            </a:fld>
            <a:endParaRPr lang="en-US"/>
          </a:p>
        </p:txBody>
      </p:sp>
    </p:spTree>
    <p:extLst>
      <p:ext uri="{BB962C8B-B14F-4D97-AF65-F5344CB8AC3E}">
        <p14:creationId xmlns:p14="http://schemas.microsoft.com/office/powerpoint/2010/main" val="259279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8</a:t>
            </a:fld>
            <a:endParaRPr lang="en-US"/>
          </a:p>
        </p:txBody>
      </p:sp>
    </p:spTree>
    <p:extLst>
      <p:ext uri="{BB962C8B-B14F-4D97-AF65-F5344CB8AC3E}">
        <p14:creationId xmlns:p14="http://schemas.microsoft.com/office/powerpoint/2010/main" val="415119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9</a:t>
            </a:fld>
            <a:endParaRPr lang="en-US"/>
          </a:p>
        </p:txBody>
      </p:sp>
    </p:spTree>
    <p:extLst>
      <p:ext uri="{BB962C8B-B14F-4D97-AF65-F5344CB8AC3E}">
        <p14:creationId xmlns:p14="http://schemas.microsoft.com/office/powerpoint/2010/main" val="3393434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597358"/>
            <a:ext cx="12435840" cy="1764030"/>
          </a:xfrm>
          <a:prstGeom prst="rect">
            <a:avLst/>
          </a:prstGeom>
        </p:spPr>
        <p:txBody>
          <a:bodyPr>
            <a:normAutofit/>
          </a:bodyPr>
          <a:lstStyle>
            <a:lvl1pPr algn="ctr">
              <a:defRPr sz="5600" baseline="0">
                <a:solidFill>
                  <a:schemeClr val="tx1">
                    <a:lumMod val="65000"/>
                    <a:lumOff val="35000"/>
                  </a:schemeClr>
                </a:solidFill>
                <a:latin typeface="Century Gothic Bold" charset="0"/>
              </a:defRPr>
            </a:lvl1pPr>
          </a:lstStyle>
          <a:p>
            <a:r>
              <a:rPr lang="en-US" dirty="0"/>
              <a:t>Click to edit Master title style</a:t>
            </a:r>
          </a:p>
        </p:txBody>
      </p:sp>
      <p:sp>
        <p:nvSpPr>
          <p:cNvPr id="3" name="Subtitle 2"/>
          <p:cNvSpPr>
            <a:spLocks noGrp="1"/>
          </p:cNvSpPr>
          <p:nvPr>
            <p:ph type="subTitle" idx="1" hasCustomPrompt="1"/>
          </p:nvPr>
        </p:nvSpPr>
        <p:spPr>
          <a:xfrm>
            <a:off x="2194560" y="4925167"/>
            <a:ext cx="10241280" cy="247410"/>
          </a:xfrm>
          <a:prstGeom prst="rect">
            <a:avLst/>
          </a:prstGeom>
        </p:spPr>
        <p:txBody>
          <a:bodyPr>
            <a:normAutofit/>
          </a:bodyPr>
          <a:lstStyle>
            <a:lvl1pPr marL="0" indent="0" algn="ctr">
              <a:buNone/>
              <a:defRPr sz="1600" cap="all" baseline="0">
                <a:solidFill>
                  <a:srgbClr val="B01C32"/>
                </a:solidFill>
                <a:latin typeface="Century Gothic Bold Italic" charset="0"/>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dirty="0"/>
              <a:t>Click to edit PRESENTER NAME</a:t>
            </a:r>
          </a:p>
        </p:txBody>
      </p:sp>
      <p:cxnSp>
        <p:nvCxnSpPr>
          <p:cNvPr id="4" name="Straight Connector 3"/>
          <p:cNvCxnSpPr/>
          <p:nvPr userDrawn="1"/>
        </p:nvCxnSpPr>
        <p:spPr>
          <a:xfrm flipV="1">
            <a:off x="2339181" y="3489325"/>
            <a:ext cx="9952038"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5" name="Picture 16"/>
          <p:cNvPicPr>
            <a:picLocks noChangeAspect="1"/>
          </p:cNvPicPr>
          <p:nvPr userDrawn="1"/>
        </p:nvPicPr>
        <p:blipFill>
          <a:blip r:embed="rId2"/>
          <a:stretch>
            <a:fillRect/>
          </a:stretch>
        </p:blipFill>
        <p:spPr bwMode="auto">
          <a:xfrm>
            <a:off x="6163734" y="2499120"/>
            <a:ext cx="23029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2590463" y="7874000"/>
            <a:ext cx="3570287" cy="276225"/>
          </a:xfrm>
          <a:prstGeom prst="rect">
            <a:avLst/>
          </a:prstGeom>
          <a:noFill/>
        </p:spPr>
        <p:txBody>
          <a:bodyPr>
            <a:spAutoFit/>
          </a:bodyPr>
          <a:lstStyle/>
          <a:p>
            <a:pPr eaLnBrk="1" hangingPunct="1">
              <a:defRPr/>
            </a:pPr>
            <a:r>
              <a:rPr lang="en-US" sz="1200" b="1" spc="300" dirty="0">
                <a:solidFill>
                  <a:srgbClr val="A21727"/>
                </a:solidFill>
                <a:latin typeface="Century Gothic" charset="0"/>
                <a:ea typeface="Century Gothic" charset="0"/>
                <a:cs typeface="Century Gothic" charset="0"/>
              </a:rPr>
              <a:t>CONFIDENTIAL</a:t>
            </a: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12590463" y="7874000"/>
            <a:ext cx="3570287" cy="276225"/>
          </a:xfrm>
          <a:prstGeom prst="rect">
            <a:avLst/>
          </a:prstGeom>
          <a:noFill/>
        </p:spPr>
        <p:txBody>
          <a:bodyPr>
            <a:spAutoFit/>
          </a:bodyPr>
          <a:lstStyle/>
          <a:p>
            <a:pPr eaLnBrk="1" hangingPunct="1">
              <a:defRPr/>
            </a:pPr>
            <a:r>
              <a:rPr lang="en-US" sz="1200" b="1" spc="300" dirty="0">
                <a:solidFill>
                  <a:schemeClr val="bg1"/>
                </a:solidFill>
                <a:latin typeface="Century Gothic" charset="0"/>
                <a:ea typeface="Century Gothic" charset="0"/>
                <a:cs typeface="Century Gothic" charset="0"/>
              </a:rPr>
              <a:t>CONFIDENTIAL</a:t>
            </a:r>
          </a:p>
        </p:txBody>
      </p:sp>
      <p:cxnSp>
        <p:nvCxnSpPr>
          <p:cNvPr id="4" name="Straight Connector 3"/>
          <p:cNvCxnSpPr/>
          <p:nvPr userDrawn="1"/>
        </p:nvCxnSpPr>
        <p:spPr>
          <a:xfrm flipV="1">
            <a:off x="3633788" y="4733925"/>
            <a:ext cx="73152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3"/>
          <p:cNvPicPr>
            <a:picLocks noChangeAspect="1"/>
          </p:cNvPicPr>
          <p:nvPr userDrawn="1"/>
        </p:nvPicPr>
        <p:blipFill>
          <a:blip r:embed="rId2"/>
          <a:stretch>
            <a:fillRect/>
          </a:stretch>
        </p:blipFill>
        <p:spPr bwMode="auto">
          <a:xfrm>
            <a:off x="6142568" y="5008563"/>
            <a:ext cx="2319864"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633788" y="3146516"/>
            <a:ext cx="7315200" cy="1724025"/>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sp>
        <p:nvSpPr>
          <p:cNvPr id="18"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@HANDLE</a:t>
            </a:r>
          </a:p>
        </p:txBody>
      </p:sp>
      <p:sp>
        <p:nvSpPr>
          <p:cNvPr id="19"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HASHTAG</a:t>
            </a:r>
          </a:p>
        </p:txBody>
      </p:sp>
      <p:sp>
        <p:nvSpPr>
          <p:cNvPr id="20"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MISC</a:t>
            </a:r>
          </a:p>
        </p:txBody>
      </p:sp>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46304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3" name="TextBox 2"/>
          <p:cNvSpPr txBox="1"/>
          <p:nvPr userDrawn="1"/>
        </p:nvSpPr>
        <p:spPr>
          <a:xfrm>
            <a:off x="12590463" y="7874000"/>
            <a:ext cx="3570287" cy="276225"/>
          </a:xfrm>
          <a:prstGeom prst="rect">
            <a:avLst/>
          </a:prstGeom>
          <a:noFill/>
        </p:spPr>
        <p:txBody>
          <a:bodyPr>
            <a:spAutoFit/>
          </a:bodyPr>
          <a:lstStyle/>
          <a:p>
            <a:pPr eaLnBrk="1" hangingPunct="1">
              <a:defRPr/>
            </a:pPr>
            <a:r>
              <a:rPr lang="en-US" sz="1200" b="1" spc="300" dirty="0">
                <a:solidFill>
                  <a:srgbClr val="A21727"/>
                </a:solidFill>
                <a:latin typeface="Century Gothic" charset="0"/>
                <a:ea typeface="Century Gothic" charset="0"/>
                <a:cs typeface="Century Gothic" charset="0"/>
              </a:rPr>
              <a:t>CONFIDENTIAL</a:t>
            </a:r>
          </a:p>
        </p:txBody>
      </p:sp>
      <p:sp>
        <p:nvSpPr>
          <p:cNvPr id="9" name="Text Placeholder 8"/>
          <p:cNvSpPr>
            <a:spLocks noGrp="1"/>
          </p:cNvSpPr>
          <p:nvPr>
            <p:ph type="body" sz="quarter" idx="10" hasCustomPrompt="1"/>
          </p:nvPr>
        </p:nvSpPr>
        <p:spPr>
          <a:xfrm>
            <a:off x="3633788" y="3146516"/>
            <a:ext cx="7315200" cy="1724025"/>
          </a:xfrm>
          <a:prstGeom prst="rect">
            <a:avLst/>
          </a:prstGeom>
        </p:spPr>
        <p:txBody>
          <a:bodyPr>
            <a:noAutofit/>
          </a:bodyPr>
          <a:lstStyle>
            <a:lvl1pPr marL="0" indent="0" algn="ctr">
              <a:buNone/>
              <a:defRPr sz="8000" b="0" i="0" spc="200" baseline="0">
                <a:solidFill>
                  <a:srgbClr val="A21727"/>
                </a:solidFill>
                <a:latin typeface="Century Gothic" charset="0"/>
                <a:ea typeface="Century Gothic" charset="0"/>
                <a:cs typeface="Century Gothic" charset="0"/>
              </a:defRPr>
            </a:lvl1pPr>
          </a:lstStyle>
          <a:p>
            <a:pPr lvl="0"/>
            <a:r>
              <a:rPr lang="en-US" dirty="0"/>
              <a:t>TITLE</a:t>
            </a:r>
          </a:p>
        </p:txBody>
      </p:sp>
      <p:pic>
        <p:nvPicPr>
          <p:cNvPr id="19" name="Picture 16"/>
          <p:cNvPicPr>
            <a:picLocks noChangeAspect="1"/>
          </p:cNvPicPr>
          <p:nvPr userDrawn="1"/>
        </p:nvPicPr>
        <p:blipFill>
          <a:blip r:embed="rId3"/>
          <a:stretch>
            <a:fillRect/>
          </a:stretch>
        </p:blipFill>
        <p:spPr bwMode="auto">
          <a:xfrm>
            <a:off x="6163734" y="4995863"/>
            <a:ext cx="23029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3633788" y="4733925"/>
            <a:ext cx="73152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a:spLocks noGrp="1"/>
          </p:cNvSpPr>
          <p:nvPr>
            <p:ph type="body" sz="quarter" idx="17" hasCustomPrompt="1"/>
          </p:nvPr>
        </p:nvSpPr>
        <p:spPr>
          <a:xfrm>
            <a:off x="2592525" y="7862425"/>
            <a:ext cx="1190625" cy="304800"/>
          </a:xfrm>
          <a:prstGeom prst="rect">
            <a:avLst/>
          </a:prstGeom>
        </p:spPr>
        <p:txBody>
          <a:bodyPr/>
          <a:lstStyle>
            <a:lvl1pPr marL="0" indent="0">
              <a:buNone/>
              <a:defRPr sz="1200" b="1" spc="200" baseline="0">
                <a:solidFill>
                  <a:srgbClr val="A21727"/>
                </a:solidFill>
              </a:defRPr>
            </a:lvl1pPr>
          </a:lstStyle>
          <a:p>
            <a:pPr lvl="0"/>
            <a:r>
              <a:rPr lang="en-US" dirty="0"/>
              <a:t>@HANDLE</a:t>
            </a:r>
          </a:p>
        </p:txBody>
      </p:sp>
      <p:sp>
        <p:nvSpPr>
          <p:cNvPr id="40" name="Text Placeholder 5"/>
          <p:cNvSpPr>
            <a:spLocks noGrp="1"/>
          </p:cNvSpPr>
          <p:nvPr>
            <p:ph type="body" sz="quarter" idx="18" hasCustomPrompt="1"/>
          </p:nvPr>
        </p:nvSpPr>
        <p:spPr>
          <a:xfrm>
            <a:off x="4143605" y="7862425"/>
            <a:ext cx="1190625" cy="304800"/>
          </a:xfrm>
          <a:prstGeom prst="rect">
            <a:avLst/>
          </a:prstGeom>
        </p:spPr>
        <p:txBody>
          <a:bodyPr/>
          <a:lstStyle>
            <a:lvl1pPr marL="0" indent="0">
              <a:buNone/>
              <a:defRPr sz="1200" b="1" spc="200" baseline="0">
                <a:solidFill>
                  <a:srgbClr val="A21727"/>
                </a:solidFill>
              </a:defRPr>
            </a:lvl1pPr>
          </a:lstStyle>
          <a:p>
            <a:pPr lvl="0"/>
            <a:r>
              <a:rPr lang="en-US" dirty="0"/>
              <a:t>HASHTAG</a:t>
            </a:r>
          </a:p>
        </p:txBody>
      </p:sp>
      <p:sp>
        <p:nvSpPr>
          <p:cNvPr id="41" name="Text Placeholder 5"/>
          <p:cNvSpPr>
            <a:spLocks noGrp="1"/>
          </p:cNvSpPr>
          <p:nvPr>
            <p:ph type="body" sz="quarter" idx="19" hasCustomPrompt="1"/>
          </p:nvPr>
        </p:nvSpPr>
        <p:spPr>
          <a:xfrm>
            <a:off x="5694975" y="7862425"/>
            <a:ext cx="1190625" cy="304800"/>
          </a:xfrm>
          <a:prstGeom prst="rect">
            <a:avLst/>
          </a:prstGeom>
        </p:spPr>
        <p:txBody>
          <a:bodyPr/>
          <a:lstStyle>
            <a:lvl1pPr marL="0" indent="0">
              <a:buNone/>
              <a:defRPr sz="1200" b="1" spc="200" baseline="0">
                <a:solidFill>
                  <a:srgbClr val="A21727"/>
                </a:solidFill>
              </a:defRPr>
            </a:lvl1pPr>
          </a:lstStyle>
          <a:p>
            <a:pPr lvl="0"/>
            <a:r>
              <a:rPr lang="en-US" dirty="0"/>
              <a:t>MISC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104900" y="694482"/>
            <a:ext cx="12793980" cy="659444"/>
          </a:xfrm>
          <a:prstGeom prst="rect">
            <a:avLst/>
          </a:prstGeom>
        </p:spPr>
        <p:txBody>
          <a:body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1104900" y="2114868"/>
            <a:ext cx="12676414"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2590463" y="7874000"/>
            <a:ext cx="3570287" cy="276225"/>
          </a:xfrm>
          <a:prstGeom prst="rect">
            <a:avLst/>
          </a:prstGeom>
          <a:noFill/>
        </p:spPr>
        <p:txBody>
          <a:bodyPr>
            <a:spAutoFit/>
          </a:bodyPr>
          <a:lstStyle/>
          <a:p>
            <a:pPr eaLnBrk="1" hangingPunct="1">
              <a:defRPr/>
            </a:pPr>
            <a:r>
              <a:rPr lang="en-US" sz="1200" b="1" spc="300"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pic>
        <p:nvPicPr>
          <p:cNvPr id="14" name="Picture 13"/>
          <p:cNvPicPr>
            <a:picLocks noChangeAspect="1"/>
          </p:cNvPicPr>
          <p:nvPr userDrawn="1"/>
        </p:nvPicPr>
        <p:blipFill>
          <a:blip r:embed="rId2"/>
          <a:stretch>
            <a:fillRect/>
          </a:stretch>
        </p:blipFill>
        <p:spPr bwMode="auto">
          <a:xfrm>
            <a:off x="851429" y="7680325"/>
            <a:ext cx="145626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1104900" y="694482"/>
            <a:ext cx="12793980" cy="659444"/>
          </a:xfrm>
          <a:prstGeom prst="rect">
            <a:avLst/>
          </a:prstGeom>
        </p:spPr>
        <p:txBody>
          <a:body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1104900" y="2114868"/>
            <a:ext cx="6059829"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2590463" y="7874000"/>
            <a:ext cx="3570287" cy="276225"/>
          </a:xfrm>
          <a:prstGeom prst="rect">
            <a:avLst/>
          </a:prstGeom>
          <a:noFill/>
        </p:spPr>
        <p:txBody>
          <a:bodyPr>
            <a:spAutoFit/>
          </a:bodyPr>
          <a:lstStyle/>
          <a:p>
            <a:pPr eaLnBrk="1" hangingPunct="1">
              <a:defRPr/>
            </a:pPr>
            <a:r>
              <a:rPr lang="en-US" sz="1200" b="1" spc="300" dirty="0">
                <a:solidFill>
                  <a:srgbClr val="A21727"/>
                </a:solidFill>
                <a:latin typeface="Century Gothic" charset="0"/>
                <a:ea typeface="Century Gothic" charset="0"/>
                <a:cs typeface="Century Gothic" charset="0"/>
              </a:rPr>
              <a:t>CONFIDENTIAL</a:t>
            </a:r>
          </a:p>
        </p:txBody>
      </p:sp>
      <p:sp>
        <p:nvSpPr>
          <p:cNvPr id="11" name="Text Placeholder 17"/>
          <p:cNvSpPr>
            <a:spLocks noGrp="1"/>
          </p:cNvSpPr>
          <p:nvPr>
            <p:ph type="body" sz="quarter" idx="11" hasCustomPrompt="1"/>
          </p:nvPr>
        </p:nvSpPr>
        <p:spPr>
          <a:xfrm>
            <a:off x="2592763"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4143605"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5694447" y="7866925"/>
            <a:ext cx="1191153" cy="304800"/>
          </a:xfrm>
          <a:prstGeom prst="rect">
            <a:avLst/>
          </a:prstGeom>
        </p:spPr>
        <p:txBody>
          <a:bodyPr/>
          <a:lstStyle>
            <a:lvl1pPr marL="0" indent="0">
              <a:buNone/>
              <a:defRPr sz="1200" b="1" i="0" spc="200" baseline="0">
                <a:solidFill>
                  <a:srgbClr val="A21727"/>
                </a:solidFill>
              </a:defRPr>
            </a:lvl1pPr>
          </a:lstStyle>
          <a:p>
            <a:pPr lvl="0"/>
            <a:r>
              <a:rPr lang="en-US" dirty="0"/>
              <a:t>MISC</a:t>
            </a:r>
          </a:p>
        </p:txBody>
      </p:sp>
      <p:pic>
        <p:nvPicPr>
          <p:cNvPr id="14" name="Picture 13"/>
          <p:cNvPicPr>
            <a:picLocks noChangeAspect="1"/>
          </p:cNvPicPr>
          <p:nvPr userDrawn="1"/>
        </p:nvPicPr>
        <p:blipFill>
          <a:blip r:embed="rId2"/>
          <a:stretch>
            <a:fillRect/>
          </a:stretch>
        </p:blipFill>
        <p:spPr bwMode="auto">
          <a:xfrm>
            <a:off x="851429" y="7680325"/>
            <a:ext cx="145626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a:off x="2576513" y="7856538"/>
            <a:ext cx="127269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7839051" y="2114868"/>
            <a:ext cx="6059829"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hasCustomPrompt="1"/>
          </p:nvPr>
        </p:nvSpPr>
        <p:spPr>
          <a:xfrm>
            <a:off x="6885601" y="7486650"/>
            <a:ext cx="7744800" cy="369888"/>
          </a:xfrm>
          <a:prstGeom prst="rect">
            <a:avLst/>
          </a:prstGeom>
        </p:spPr>
        <p:txBody>
          <a:bodyPr/>
          <a:lstStyle>
            <a:lvl1pPr marL="0" indent="0">
              <a:buNone/>
              <a:defRPr sz="1200" baseline="0">
                <a:solidFill>
                  <a:srgbClr val="A31527"/>
                </a:solidFill>
              </a:defRPr>
            </a:lvl1pPr>
          </a:lstStyle>
          <a:p>
            <a:pPr lvl="0"/>
            <a:r>
              <a:rPr lang="en-US" dirty="0"/>
              <a:t>Source: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p:cNvPicPr>
            <a:picLocks noChangeAspect="1"/>
          </p:cNvPicPr>
          <p:nvPr userDrawn="1"/>
        </p:nvPicPr>
        <p:blipFill>
          <a:blip r:embed="rId2"/>
          <a:stretch>
            <a:fillRect/>
          </a:stretch>
        </p:blipFill>
        <p:spPr bwMode="auto">
          <a:xfrm>
            <a:off x="852197" y="7669428"/>
            <a:ext cx="1454730"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902063" y="3465512"/>
            <a:ext cx="12839700"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7321550" y="5106988"/>
            <a:ext cx="6419850"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0" name="TextBox 9"/>
          <p:cNvSpPr txBox="1"/>
          <p:nvPr userDrawn="1"/>
        </p:nvSpPr>
        <p:spPr>
          <a:xfrm>
            <a:off x="12590463" y="7874000"/>
            <a:ext cx="3570287" cy="276225"/>
          </a:xfrm>
          <a:prstGeom prst="rect">
            <a:avLst/>
          </a:prstGeom>
          <a:noFill/>
        </p:spPr>
        <p:txBody>
          <a:bodyPr>
            <a:spAutoFit/>
          </a:bodyPr>
          <a:lstStyle/>
          <a:p>
            <a:pPr eaLnBrk="1" hangingPunct="1">
              <a:defRPr/>
            </a:pPr>
            <a:r>
              <a:rPr lang="en-US" sz="1200" b="1" spc="300" dirty="0">
                <a:solidFill>
                  <a:schemeClr val="bg1"/>
                </a:solidFill>
                <a:latin typeface="Century Gothic" charset="0"/>
                <a:ea typeface="Century Gothic" charset="0"/>
                <a:cs typeface="Century Gothic" charset="0"/>
              </a:rPr>
              <a:t>CONFIDENTIAL</a:t>
            </a:r>
          </a:p>
        </p:txBody>
      </p:sp>
      <p:sp>
        <p:nvSpPr>
          <p:cNvPr id="12" name="Text Placeholder 17"/>
          <p:cNvSpPr>
            <a:spLocks noGrp="1"/>
          </p:cNvSpPr>
          <p:nvPr>
            <p:ph type="body" sz="quarter" idx="12" hasCustomPrompt="1"/>
          </p:nvPr>
        </p:nvSpPr>
        <p:spPr>
          <a:xfrm>
            <a:off x="2592763"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@HANDLE</a:t>
            </a:r>
          </a:p>
        </p:txBody>
      </p:sp>
      <p:sp>
        <p:nvSpPr>
          <p:cNvPr id="13" name="Text Placeholder 17"/>
          <p:cNvSpPr>
            <a:spLocks noGrp="1"/>
          </p:cNvSpPr>
          <p:nvPr>
            <p:ph type="body" sz="quarter" idx="13" hasCustomPrompt="1"/>
          </p:nvPr>
        </p:nvSpPr>
        <p:spPr>
          <a:xfrm>
            <a:off x="4143605"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HASHTAG</a:t>
            </a:r>
          </a:p>
        </p:txBody>
      </p:sp>
      <p:sp>
        <p:nvSpPr>
          <p:cNvPr id="14" name="Text Placeholder 17"/>
          <p:cNvSpPr>
            <a:spLocks noGrp="1"/>
          </p:cNvSpPr>
          <p:nvPr>
            <p:ph type="body" sz="quarter" idx="14" hasCustomPrompt="1"/>
          </p:nvPr>
        </p:nvSpPr>
        <p:spPr>
          <a:xfrm>
            <a:off x="5694447" y="7866925"/>
            <a:ext cx="1191153" cy="304800"/>
          </a:xfrm>
          <a:prstGeom prst="rect">
            <a:avLst/>
          </a:prstGeom>
        </p:spPr>
        <p:txBody>
          <a:bodyPr/>
          <a:lstStyle>
            <a:lvl1pPr marL="0" indent="0">
              <a:buNone/>
              <a:defRPr sz="1200" b="1" i="0" spc="200" baseline="0">
                <a:solidFill>
                  <a:schemeClr val="bg1"/>
                </a:solidFill>
              </a:defRPr>
            </a:lvl1pPr>
          </a:lstStyle>
          <a:p>
            <a:pPr lvl="0"/>
            <a:r>
              <a:rPr lang="en-US" dirty="0"/>
              <a:t>MISC</a:t>
            </a:r>
          </a:p>
        </p:txBody>
      </p:sp>
      <p:cxnSp>
        <p:nvCxnSpPr>
          <p:cNvPr id="15" name="Straight Connector 14"/>
          <p:cNvCxnSpPr/>
          <p:nvPr userDrawn="1"/>
        </p:nvCxnSpPr>
        <p:spPr>
          <a:xfrm>
            <a:off x="2576513" y="7856538"/>
            <a:ext cx="1272698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1"/>
            <a:ext cx="12700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20" eaLnBrk="1" fontAlgn="auto" hangingPunct="1">
              <a:spcBef>
                <a:spcPts val="0"/>
              </a:spcBef>
              <a:spcAft>
                <a:spcPts val="0"/>
              </a:spcAft>
              <a:defRPr/>
            </a:pPr>
            <a:endParaRPr lang="en-US" sz="4608"/>
          </a:p>
        </p:txBody>
      </p:sp>
      <p:sp>
        <p:nvSpPr>
          <p:cNvPr id="20" name="Text Placeholder 16"/>
          <p:cNvSpPr>
            <a:spLocks noGrp="1"/>
          </p:cNvSpPr>
          <p:nvPr>
            <p:ph type="body" sz="quarter" idx="15" hasCustomPrompt="1"/>
          </p:nvPr>
        </p:nvSpPr>
        <p:spPr>
          <a:xfrm>
            <a:off x="6885601" y="7486650"/>
            <a:ext cx="7744800" cy="369888"/>
          </a:xfrm>
          <a:prstGeom prst="rect">
            <a:avLst/>
          </a:prstGeom>
        </p:spPr>
        <p:txBody>
          <a:bodyPr/>
          <a:lstStyle>
            <a:lvl1pPr marL="0" indent="0">
              <a:buNone/>
              <a:defRPr sz="1200" baseline="0">
                <a:solidFill>
                  <a:schemeClr val="bg1"/>
                </a:solidFill>
              </a:defRPr>
            </a:lvl1pPr>
          </a:lstStyle>
          <a:p>
            <a:pPr lvl="0"/>
            <a:r>
              <a:rPr lang="en-US" dirty="0"/>
              <a:t>Source: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 Text/Title and One Column with Photo">
  <p:cSld name="1_Title and Two Column Text/Title and One Column with Photo">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1104903" y="694482"/>
            <a:ext cx="12793980" cy="6594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B01C32"/>
              </a:buClr>
              <a:buSzPts val="4480"/>
              <a:buFont typeface="Century Gothic"/>
              <a:buNone/>
              <a:defRPr sz="4480" b="0" i="0" u="none" strike="noStrike" cap="none">
                <a:solidFill>
                  <a:srgbClr val="B01C3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38"/>
          <p:cNvSpPr/>
          <p:nvPr/>
        </p:nvSpPr>
        <p:spPr>
          <a:xfrm>
            <a:off x="0" y="0"/>
            <a:ext cx="127000" cy="8302625"/>
          </a:xfrm>
          <a:prstGeom prst="rect">
            <a:avLst/>
          </a:prstGeom>
          <a:solidFill>
            <a:srgbClr val="AF282C">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608"/>
              <a:buFont typeface="Arial"/>
              <a:buNone/>
            </a:pPr>
            <a:endParaRPr sz="4608" b="0" i="0" u="none" strike="noStrike" cap="none">
              <a:solidFill>
                <a:schemeClr val="lt1"/>
              </a:solidFill>
              <a:latin typeface="Calibri"/>
              <a:ea typeface="Calibri"/>
              <a:cs typeface="Calibri"/>
              <a:sym typeface="Calibri"/>
            </a:endParaRPr>
          </a:p>
        </p:txBody>
      </p:sp>
      <p:sp>
        <p:nvSpPr>
          <p:cNvPr id="34" name="Google Shape;34;p38"/>
          <p:cNvSpPr txBox="1">
            <a:spLocks noGrp="1"/>
          </p:cNvSpPr>
          <p:nvPr>
            <p:ph type="body" idx="1"/>
          </p:nvPr>
        </p:nvSpPr>
        <p:spPr>
          <a:xfrm>
            <a:off x="1104900" y="2114868"/>
            <a:ext cx="6059829" cy="5350804"/>
          </a:xfrm>
          <a:prstGeom prst="rect">
            <a:avLst/>
          </a:prstGeom>
          <a:noFill/>
          <a:ln>
            <a:noFill/>
          </a:ln>
        </p:spPr>
        <p:txBody>
          <a:bodyPr spcFirstLastPara="1" wrap="square" lIns="91425" tIns="45700" rIns="91425" bIns="45700" anchor="t" anchorCtr="0">
            <a:noAutofit/>
          </a:bodyPr>
          <a:lstStyle>
            <a:lvl1pPr marL="457200" marR="0" lvl="0" indent="-513080" algn="l" rtl="0">
              <a:lnSpc>
                <a:spcPct val="100000"/>
              </a:lnSpc>
              <a:spcBef>
                <a:spcPts val="896"/>
              </a:spcBef>
              <a:spcAft>
                <a:spcPts val="0"/>
              </a:spcAft>
              <a:buClr>
                <a:srgbClr val="595959"/>
              </a:buClr>
              <a:buSzPts val="4480"/>
              <a:buFont typeface="Arial"/>
              <a:buChar char="•"/>
              <a:defRPr sz="4480" b="0" i="0" u="none" strike="noStrike" cap="none">
                <a:solidFill>
                  <a:srgbClr val="595959"/>
                </a:solidFill>
                <a:latin typeface="Century Gothic"/>
                <a:ea typeface="Century Gothic"/>
                <a:cs typeface="Century Gothic"/>
                <a:sym typeface="Century Gothic"/>
              </a:defRPr>
            </a:lvl1pPr>
            <a:lvl2pPr marL="914400" marR="0" lvl="1" indent="-472440" algn="l" rtl="0">
              <a:lnSpc>
                <a:spcPct val="100000"/>
              </a:lnSpc>
              <a:spcBef>
                <a:spcPts val="768"/>
              </a:spcBef>
              <a:spcAft>
                <a:spcPts val="0"/>
              </a:spcAft>
              <a:buClr>
                <a:srgbClr val="595959"/>
              </a:buClr>
              <a:buSzPts val="3840"/>
              <a:buFont typeface="Arial"/>
              <a:buChar char="–"/>
              <a:defRPr sz="3840" b="0" i="0" u="none" strike="noStrike" cap="none">
                <a:solidFill>
                  <a:srgbClr val="595959"/>
                </a:solidFill>
                <a:latin typeface="Century Gothic"/>
                <a:ea typeface="Century Gothic"/>
                <a:cs typeface="Century Gothic"/>
                <a:sym typeface="Century Gothic"/>
              </a:defRPr>
            </a:lvl2pPr>
            <a:lvl3pPr marL="1371600" marR="0" lvl="2"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3pPr>
            <a:lvl4pPr marL="1828800" marR="0" lvl="3" indent="-411480" algn="l" rtl="0">
              <a:lnSpc>
                <a:spcPct val="100000"/>
              </a:lnSpc>
              <a:spcBef>
                <a:spcPts val="576"/>
              </a:spcBef>
              <a:spcAft>
                <a:spcPts val="0"/>
              </a:spcAft>
              <a:buClr>
                <a:srgbClr val="595959"/>
              </a:buClr>
              <a:buSzPts val="2880"/>
              <a:buFont typeface="Arial"/>
              <a:buChar char="–"/>
              <a:defRPr sz="2880" b="0" i="0" u="none" strike="noStrike" cap="none">
                <a:solidFill>
                  <a:srgbClr val="595959"/>
                </a:solidFill>
                <a:latin typeface="Century Gothic"/>
                <a:ea typeface="Century Gothic"/>
                <a:cs typeface="Century Gothic"/>
                <a:sym typeface="Century Gothic"/>
              </a:defRPr>
            </a:lvl4pPr>
            <a:lvl5pPr marL="2286000" marR="0" lvl="4" indent="-411479" algn="l" rtl="0">
              <a:lnSpc>
                <a:spcPct val="100000"/>
              </a:lnSpc>
              <a:spcBef>
                <a:spcPts val="576"/>
              </a:spcBef>
              <a:spcAft>
                <a:spcPts val="0"/>
              </a:spcAft>
              <a:buClr>
                <a:srgbClr val="595959"/>
              </a:buClr>
              <a:buSzPts val="2880"/>
              <a:buFont typeface="Arial"/>
              <a:buChar char="»"/>
              <a:defRPr sz="2880" b="0" i="0" u="none" strike="noStrike" cap="none">
                <a:solidFill>
                  <a:srgbClr val="595959"/>
                </a:solidFill>
                <a:latin typeface="Century Gothic"/>
                <a:ea typeface="Century Gothic"/>
                <a:cs typeface="Century Gothic"/>
                <a:sym typeface="Century Gothic"/>
              </a:defRPr>
            </a:lvl5pPr>
            <a:lvl6pPr marL="2743200" marR="0" lvl="5"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3200400" marR="0" lvl="6"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657600" marR="0" lvl="7"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4114800" marR="0" lvl="8"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endParaRPr/>
          </a:p>
        </p:txBody>
      </p:sp>
      <p:sp>
        <p:nvSpPr>
          <p:cNvPr id="35" name="Google Shape;35;p38"/>
          <p:cNvSpPr txBox="1">
            <a:spLocks noGrp="1"/>
          </p:cNvSpPr>
          <p:nvPr>
            <p:ph type="body" idx="2"/>
          </p:nvPr>
        </p:nvSpPr>
        <p:spPr>
          <a:xfrm>
            <a:off x="7839052" y="2114868"/>
            <a:ext cx="6059829" cy="5350804"/>
          </a:xfrm>
          <a:prstGeom prst="rect">
            <a:avLst/>
          </a:prstGeom>
          <a:noFill/>
          <a:ln>
            <a:noFill/>
          </a:ln>
        </p:spPr>
        <p:txBody>
          <a:bodyPr spcFirstLastPara="1" wrap="square" lIns="91425" tIns="45700" rIns="91425" bIns="45700" anchor="t" anchorCtr="0">
            <a:noAutofit/>
          </a:bodyPr>
          <a:lstStyle>
            <a:lvl1pPr marL="457200" marR="0" lvl="0" indent="-513080" algn="l" rtl="0">
              <a:lnSpc>
                <a:spcPct val="100000"/>
              </a:lnSpc>
              <a:spcBef>
                <a:spcPts val="896"/>
              </a:spcBef>
              <a:spcAft>
                <a:spcPts val="0"/>
              </a:spcAft>
              <a:buClr>
                <a:srgbClr val="595959"/>
              </a:buClr>
              <a:buSzPts val="4480"/>
              <a:buFont typeface="Arial"/>
              <a:buChar char="•"/>
              <a:defRPr sz="4480" b="0" i="0" u="none" strike="noStrike" cap="none">
                <a:solidFill>
                  <a:srgbClr val="595959"/>
                </a:solidFill>
                <a:latin typeface="Century Gothic"/>
                <a:ea typeface="Century Gothic"/>
                <a:cs typeface="Century Gothic"/>
                <a:sym typeface="Century Gothic"/>
              </a:defRPr>
            </a:lvl1pPr>
            <a:lvl2pPr marL="914400" marR="0" lvl="1" indent="-472440" algn="l" rtl="0">
              <a:lnSpc>
                <a:spcPct val="100000"/>
              </a:lnSpc>
              <a:spcBef>
                <a:spcPts val="768"/>
              </a:spcBef>
              <a:spcAft>
                <a:spcPts val="0"/>
              </a:spcAft>
              <a:buClr>
                <a:srgbClr val="595959"/>
              </a:buClr>
              <a:buSzPts val="3840"/>
              <a:buFont typeface="Arial"/>
              <a:buChar char="–"/>
              <a:defRPr sz="3840" b="0" i="0" u="none" strike="noStrike" cap="none">
                <a:solidFill>
                  <a:srgbClr val="595959"/>
                </a:solidFill>
                <a:latin typeface="Century Gothic"/>
                <a:ea typeface="Century Gothic"/>
                <a:cs typeface="Century Gothic"/>
                <a:sym typeface="Century Gothic"/>
              </a:defRPr>
            </a:lvl2pPr>
            <a:lvl3pPr marL="1371600" marR="0" lvl="2"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3pPr>
            <a:lvl4pPr marL="1828800" marR="0" lvl="3" indent="-411480" algn="l" rtl="0">
              <a:lnSpc>
                <a:spcPct val="100000"/>
              </a:lnSpc>
              <a:spcBef>
                <a:spcPts val="576"/>
              </a:spcBef>
              <a:spcAft>
                <a:spcPts val="0"/>
              </a:spcAft>
              <a:buClr>
                <a:srgbClr val="595959"/>
              </a:buClr>
              <a:buSzPts val="2880"/>
              <a:buFont typeface="Arial"/>
              <a:buChar char="–"/>
              <a:defRPr sz="2880" b="0" i="0" u="none" strike="noStrike" cap="none">
                <a:solidFill>
                  <a:srgbClr val="595959"/>
                </a:solidFill>
                <a:latin typeface="Century Gothic"/>
                <a:ea typeface="Century Gothic"/>
                <a:cs typeface="Century Gothic"/>
                <a:sym typeface="Century Gothic"/>
              </a:defRPr>
            </a:lvl4pPr>
            <a:lvl5pPr marL="2286000" marR="0" lvl="4" indent="-411479" algn="l" rtl="0">
              <a:lnSpc>
                <a:spcPct val="100000"/>
              </a:lnSpc>
              <a:spcBef>
                <a:spcPts val="576"/>
              </a:spcBef>
              <a:spcAft>
                <a:spcPts val="0"/>
              </a:spcAft>
              <a:buClr>
                <a:srgbClr val="595959"/>
              </a:buClr>
              <a:buSzPts val="2880"/>
              <a:buFont typeface="Arial"/>
              <a:buChar char="»"/>
              <a:defRPr sz="2880" b="0" i="0" u="none" strike="noStrike" cap="none">
                <a:solidFill>
                  <a:srgbClr val="595959"/>
                </a:solidFill>
                <a:latin typeface="Century Gothic"/>
                <a:ea typeface="Century Gothic"/>
                <a:cs typeface="Century Gothic"/>
                <a:sym typeface="Century Gothic"/>
              </a:defRPr>
            </a:lvl5pPr>
            <a:lvl6pPr marL="2743200" marR="0" lvl="5"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6pPr>
            <a:lvl7pPr marL="3200400" marR="0" lvl="6"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7pPr>
            <a:lvl8pPr marL="3657600" marR="0" lvl="7"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8pPr>
            <a:lvl9pPr marL="4114800" marR="0" lvl="8" indent="-411479" algn="l" rtl="0">
              <a:lnSpc>
                <a:spcPct val="100000"/>
              </a:lnSpc>
              <a:spcBef>
                <a:spcPts val="576"/>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9pPr>
          </a:lstStyle>
          <a:p>
            <a:endParaRPr/>
          </a:p>
        </p:txBody>
      </p:sp>
      <p:sp>
        <p:nvSpPr>
          <p:cNvPr id="36" name="Google Shape;36;p38"/>
          <p:cNvSpPr txBox="1">
            <a:spLocks noGrp="1"/>
          </p:cNvSpPr>
          <p:nvPr>
            <p:ph type="body" idx="3"/>
          </p:nvPr>
        </p:nvSpPr>
        <p:spPr>
          <a:xfrm>
            <a:off x="2592765" y="7866925"/>
            <a:ext cx="1191153"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A21727"/>
              </a:buClr>
              <a:buSzPts val="900"/>
              <a:buFont typeface="Arial"/>
              <a:buNone/>
              <a:defRPr sz="900" b="1" i="0" u="none" strike="noStrike" cap="none">
                <a:solidFill>
                  <a:srgbClr val="A21727"/>
                </a:solidFill>
                <a:latin typeface="Century Gothic"/>
                <a:ea typeface="Century Gothic"/>
                <a:cs typeface="Century Gothic"/>
                <a:sym typeface="Century Gothic"/>
              </a:defRPr>
            </a:lvl1pPr>
            <a:lvl2pPr marL="914400" marR="0" lvl="1" indent="-472440" algn="l" rtl="0">
              <a:lnSpc>
                <a:spcPct val="100000"/>
              </a:lnSpc>
              <a:spcBef>
                <a:spcPts val="768"/>
              </a:spcBef>
              <a:spcAft>
                <a:spcPts val="0"/>
              </a:spcAft>
              <a:buClr>
                <a:srgbClr val="595959"/>
              </a:buClr>
              <a:buSzPts val="3840"/>
              <a:buFont typeface="Arial"/>
              <a:buChar char="–"/>
              <a:defRPr sz="3840" b="0" i="0" u="none" strike="noStrike" cap="none">
                <a:solidFill>
                  <a:srgbClr val="595959"/>
                </a:solidFill>
                <a:latin typeface="Century Gothic"/>
                <a:ea typeface="Century Gothic"/>
                <a:cs typeface="Century Gothic"/>
                <a:sym typeface="Century Gothic"/>
              </a:defRPr>
            </a:lvl2pPr>
            <a:lvl3pPr marL="1371600" marR="0" lvl="2"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3pPr>
            <a:lvl4pPr marL="1828800" marR="0" lvl="3" indent="-391160" algn="l" rtl="0">
              <a:lnSpc>
                <a:spcPct val="100000"/>
              </a:lnSpc>
              <a:spcBef>
                <a:spcPts val="512"/>
              </a:spcBef>
              <a:spcAft>
                <a:spcPts val="0"/>
              </a:spcAft>
              <a:buClr>
                <a:srgbClr val="595959"/>
              </a:buClr>
              <a:buSzPts val="2560"/>
              <a:buFont typeface="Arial"/>
              <a:buChar char="–"/>
              <a:defRPr sz="2560" b="0" i="0" u="none" strike="noStrike" cap="none">
                <a:solidFill>
                  <a:srgbClr val="595959"/>
                </a:solidFill>
                <a:latin typeface="Century Gothic"/>
                <a:ea typeface="Century Gothic"/>
                <a:cs typeface="Century Gothic"/>
                <a:sym typeface="Century Gothic"/>
              </a:defRPr>
            </a:lvl4pPr>
            <a:lvl5pPr marL="2286000" marR="0" lvl="4" indent="-350520" algn="l" rtl="0">
              <a:lnSpc>
                <a:spcPct val="100000"/>
              </a:lnSpc>
              <a:spcBef>
                <a:spcPts val="384"/>
              </a:spcBef>
              <a:spcAft>
                <a:spcPts val="0"/>
              </a:spcAft>
              <a:buClr>
                <a:srgbClr val="595959"/>
              </a:buClr>
              <a:buSzPts val="1920"/>
              <a:buFont typeface="Arial"/>
              <a:buChar char="»"/>
              <a:defRPr sz="1920" b="0" i="0" u="none" strike="noStrike" cap="none">
                <a:solidFill>
                  <a:srgbClr val="595959"/>
                </a:solidFill>
                <a:latin typeface="Century Gothic"/>
                <a:ea typeface="Century Gothic"/>
                <a:cs typeface="Century Gothic"/>
                <a:sym typeface="Century Gothic"/>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9pPr>
          </a:lstStyle>
          <a:p>
            <a:endParaRPr/>
          </a:p>
        </p:txBody>
      </p:sp>
      <p:sp>
        <p:nvSpPr>
          <p:cNvPr id="37" name="Google Shape;37;p38"/>
          <p:cNvSpPr txBox="1">
            <a:spLocks noGrp="1"/>
          </p:cNvSpPr>
          <p:nvPr>
            <p:ph type="body" idx="4"/>
          </p:nvPr>
        </p:nvSpPr>
        <p:spPr>
          <a:xfrm>
            <a:off x="4143606" y="7866925"/>
            <a:ext cx="1191153"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A21727"/>
              </a:buClr>
              <a:buSzPts val="900"/>
              <a:buFont typeface="Arial"/>
              <a:buNone/>
              <a:defRPr sz="900" b="1" i="0" u="none" strike="noStrike" cap="none">
                <a:solidFill>
                  <a:srgbClr val="A21727"/>
                </a:solidFill>
                <a:latin typeface="Century Gothic"/>
                <a:ea typeface="Century Gothic"/>
                <a:cs typeface="Century Gothic"/>
                <a:sym typeface="Century Gothic"/>
              </a:defRPr>
            </a:lvl1pPr>
            <a:lvl2pPr marL="914400" marR="0" lvl="1" indent="-472440" algn="l" rtl="0">
              <a:lnSpc>
                <a:spcPct val="100000"/>
              </a:lnSpc>
              <a:spcBef>
                <a:spcPts val="768"/>
              </a:spcBef>
              <a:spcAft>
                <a:spcPts val="0"/>
              </a:spcAft>
              <a:buClr>
                <a:srgbClr val="595959"/>
              </a:buClr>
              <a:buSzPts val="3840"/>
              <a:buFont typeface="Arial"/>
              <a:buChar char="–"/>
              <a:defRPr sz="3840" b="0" i="0" u="none" strike="noStrike" cap="none">
                <a:solidFill>
                  <a:srgbClr val="595959"/>
                </a:solidFill>
                <a:latin typeface="Century Gothic"/>
                <a:ea typeface="Century Gothic"/>
                <a:cs typeface="Century Gothic"/>
                <a:sym typeface="Century Gothic"/>
              </a:defRPr>
            </a:lvl2pPr>
            <a:lvl3pPr marL="1371600" marR="0" lvl="2"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3pPr>
            <a:lvl4pPr marL="1828800" marR="0" lvl="3" indent="-391160" algn="l" rtl="0">
              <a:lnSpc>
                <a:spcPct val="100000"/>
              </a:lnSpc>
              <a:spcBef>
                <a:spcPts val="512"/>
              </a:spcBef>
              <a:spcAft>
                <a:spcPts val="0"/>
              </a:spcAft>
              <a:buClr>
                <a:srgbClr val="595959"/>
              </a:buClr>
              <a:buSzPts val="2560"/>
              <a:buFont typeface="Arial"/>
              <a:buChar char="–"/>
              <a:defRPr sz="2560" b="0" i="0" u="none" strike="noStrike" cap="none">
                <a:solidFill>
                  <a:srgbClr val="595959"/>
                </a:solidFill>
                <a:latin typeface="Century Gothic"/>
                <a:ea typeface="Century Gothic"/>
                <a:cs typeface="Century Gothic"/>
                <a:sym typeface="Century Gothic"/>
              </a:defRPr>
            </a:lvl4pPr>
            <a:lvl5pPr marL="2286000" marR="0" lvl="4" indent="-350520" algn="l" rtl="0">
              <a:lnSpc>
                <a:spcPct val="100000"/>
              </a:lnSpc>
              <a:spcBef>
                <a:spcPts val="384"/>
              </a:spcBef>
              <a:spcAft>
                <a:spcPts val="0"/>
              </a:spcAft>
              <a:buClr>
                <a:srgbClr val="595959"/>
              </a:buClr>
              <a:buSzPts val="1920"/>
              <a:buFont typeface="Arial"/>
              <a:buChar char="»"/>
              <a:defRPr sz="1920" b="0" i="0" u="none" strike="noStrike" cap="none">
                <a:solidFill>
                  <a:srgbClr val="595959"/>
                </a:solidFill>
                <a:latin typeface="Century Gothic"/>
                <a:ea typeface="Century Gothic"/>
                <a:cs typeface="Century Gothic"/>
                <a:sym typeface="Century Gothic"/>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9pPr>
          </a:lstStyle>
          <a:p>
            <a:endParaRPr/>
          </a:p>
        </p:txBody>
      </p:sp>
      <p:sp>
        <p:nvSpPr>
          <p:cNvPr id="38" name="Google Shape;38;p38"/>
          <p:cNvSpPr txBox="1">
            <a:spLocks noGrp="1"/>
          </p:cNvSpPr>
          <p:nvPr>
            <p:ph type="body" idx="5"/>
          </p:nvPr>
        </p:nvSpPr>
        <p:spPr>
          <a:xfrm>
            <a:off x="5694449" y="7866925"/>
            <a:ext cx="1191153"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A21727"/>
              </a:buClr>
              <a:buSzPts val="900"/>
              <a:buFont typeface="Arial"/>
              <a:buNone/>
              <a:defRPr sz="900" b="1" i="0" u="none" strike="noStrike" cap="none">
                <a:solidFill>
                  <a:srgbClr val="A21727"/>
                </a:solidFill>
                <a:latin typeface="Century Gothic"/>
                <a:ea typeface="Century Gothic"/>
                <a:cs typeface="Century Gothic"/>
                <a:sym typeface="Century Gothic"/>
              </a:defRPr>
            </a:lvl1pPr>
            <a:lvl2pPr marL="914400" marR="0" lvl="1" indent="-472440" algn="l" rtl="0">
              <a:lnSpc>
                <a:spcPct val="100000"/>
              </a:lnSpc>
              <a:spcBef>
                <a:spcPts val="768"/>
              </a:spcBef>
              <a:spcAft>
                <a:spcPts val="0"/>
              </a:spcAft>
              <a:buClr>
                <a:srgbClr val="595959"/>
              </a:buClr>
              <a:buSzPts val="3840"/>
              <a:buFont typeface="Arial"/>
              <a:buChar char="–"/>
              <a:defRPr sz="3840" b="0" i="0" u="none" strike="noStrike" cap="none">
                <a:solidFill>
                  <a:srgbClr val="595959"/>
                </a:solidFill>
                <a:latin typeface="Century Gothic"/>
                <a:ea typeface="Century Gothic"/>
                <a:cs typeface="Century Gothic"/>
                <a:sym typeface="Century Gothic"/>
              </a:defRPr>
            </a:lvl2pPr>
            <a:lvl3pPr marL="1371600" marR="0" lvl="2"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3pPr>
            <a:lvl4pPr marL="1828800" marR="0" lvl="3" indent="-391160" algn="l" rtl="0">
              <a:lnSpc>
                <a:spcPct val="100000"/>
              </a:lnSpc>
              <a:spcBef>
                <a:spcPts val="512"/>
              </a:spcBef>
              <a:spcAft>
                <a:spcPts val="0"/>
              </a:spcAft>
              <a:buClr>
                <a:srgbClr val="595959"/>
              </a:buClr>
              <a:buSzPts val="2560"/>
              <a:buFont typeface="Arial"/>
              <a:buChar char="–"/>
              <a:defRPr sz="2560" b="0" i="0" u="none" strike="noStrike" cap="none">
                <a:solidFill>
                  <a:srgbClr val="595959"/>
                </a:solidFill>
                <a:latin typeface="Century Gothic"/>
                <a:ea typeface="Century Gothic"/>
                <a:cs typeface="Century Gothic"/>
                <a:sym typeface="Century Gothic"/>
              </a:defRPr>
            </a:lvl4pPr>
            <a:lvl5pPr marL="2286000" marR="0" lvl="4" indent="-350520" algn="l" rtl="0">
              <a:lnSpc>
                <a:spcPct val="100000"/>
              </a:lnSpc>
              <a:spcBef>
                <a:spcPts val="384"/>
              </a:spcBef>
              <a:spcAft>
                <a:spcPts val="0"/>
              </a:spcAft>
              <a:buClr>
                <a:srgbClr val="595959"/>
              </a:buClr>
              <a:buSzPts val="1920"/>
              <a:buFont typeface="Arial"/>
              <a:buChar char="»"/>
              <a:defRPr sz="1920" b="0" i="0" u="none" strike="noStrike" cap="none">
                <a:solidFill>
                  <a:srgbClr val="595959"/>
                </a:solidFill>
                <a:latin typeface="Century Gothic"/>
                <a:ea typeface="Century Gothic"/>
                <a:cs typeface="Century Gothic"/>
                <a:sym typeface="Century Gothic"/>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9pPr>
          </a:lstStyle>
          <a:p>
            <a:endParaRPr/>
          </a:p>
        </p:txBody>
      </p:sp>
      <p:cxnSp>
        <p:nvCxnSpPr>
          <p:cNvPr id="39" name="Google Shape;39;p38"/>
          <p:cNvCxnSpPr/>
          <p:nvPr/>
        </p:nvCxnSpPr>
        <p:spPr>
          <a:xfrm>
            <a:off x="2576513" y="7856538"/>
            <a:ext cx="12726987" cy="0"/>
          </a:xfrm>
          <a:prstGeom prst="straightConnector1">
            <a:avLst/>
          </a:prstGeom>
          <a:noFill/>
          <a:ln w="12700" cap="flat" cmpd="sng">
            <a:solidFill>
              <a:srgbClr val="A21727"/>
            </a:solidFill>
            <a:prstDash val="solid"/>
            <a:round/>
            <a:headEnd type="none" w="sm" len="sm"/>
            <a:tailEnd type="none" w="sm" len="sm"/>
          </a:ln>
        </p:spPr>
      </p:cxnSp>
      <p:sp>
        <p:nvSpPr>
          <p:cNvPr id="40" name="Google Shape;40;p38"/>
          <p:cNvSpPr txBox="1">
            <a:spLocks noGrp="1"/>
          </p:cNvSpPr>
          <p:nvPr>
            <p:ph type="body" idx="6"/>
          </p:nvPr>
        </p:nvSpPr>
        <p:spPr>
          <a:xfrm>
            <a:off x="6885601" y="7486650"/>
            <a:ext cx="7744800" cy="3698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A31527"/>
              </a:buClr>
              <a:buSzPts val="900"/>
              <a:buFont typeface="Arial"/>
              <a:buNone/>
              <a:defRPr sz="900" b="0" i="0" u="none" strike="noStrike" cap="none">
                <a:solidFill>
                  <a:srgbClr val="A31527"/>
                </a:solidFill>
                <a:latin typeface="Century Gothic"/>
                <a:ea typeface="Century Gothic"/>
                <a:cs typeface="Century Gothic"/>
                <a:sym typeface="Century Gothic"/>
              </a:defRPr>
            </a:lvl1pPr>
            <a:lvl2pPr marL="914400" marR="0" lvl="1" indent="-472440" algn="l" rtl="0">
              <a:lnSpc>
                <a:spcPct val="100000"/>
              </a:lnSpc>
              <a:spcBef>
                <a:spcPts val="768"/>
              </a:spcBef>
              <a:spcAft>
                <a:spcPts val="0"/>
              </a:spcAft>
              <a:buClr>
                <a:srgbClr val="595959"/>
              </a:buClr>
              <a:buSzPts val="3840"/>
              <a:buFont typeface="Arial"/>
              <a:buChar char="–"/>
              <a:defRPr sz="3840" b="0" i="0" u="none" strike="noStrike" cap="none">
                <a:solidFill>
                  <a:srgbClr val="595959"/>
                </a:solidFill>
                <a:latin typeface="Century Gothic"/>
                <a:ea typeface="Century Gothic"/>
                <a:cs typeface="Century Gothic"/>
                <a:sym typeface="Century Gothic"/>
              </a:defRPr>
            </a:lvl2pPr>
            <a:lvl3pPr marL="1371600" marR="0" lvl="2" indent="-431800" algn="l" rtl="0">
              <a:lnSpc>
                <a:spcPct val="100000"/>
              </a:lnSpc>
              <a:spcBef>
                <a:spcPts val="640"/>
              </a:spcBef>
              <a:spcAft>
                <a:spcPts val="0"/>
              </a:spcAft>
              <a:buClr>
                <a:srgbClr val="595959"/>
              </a:buClr>
              <a:buSzPts val="3200"/>
              <a:buFont typeface="Arial"/>
              <a:buChar char="•"/>
              <a:defRPr sz="3200" b="0" i="0" u="none" strike="noStrike" cap="none">
                <a:solidFill>
                  <a:srgbClr val="595959"/>
                </a:solidFill>
                <a:latin typeface="Century Gothic"/>
                <a:ea typeface="Century Gothic"/>
                <a:cs typeface="Century Gothic"/>
                <a:sym typeface="Century Gothic"/>
              </a:defRPr>
            </a:lvl3pPr>
            <a:lvl4pPr marL="1828800" marR="0" lvl="3" indent="-391160" algn="l" rtl="0">
              <a:lnSpc>
                <a:spcPct val="100000"/>
              </a:lnSpc>
              <a:spcBef>
                <a:spcPts val="512"/>
              </a:spcBef>
              <a:spcAft>
                <a:spcPts val="0"/>
              </a:spcAft>
              <a:buClr>
                <a:srgbClr val="595959"/>
              </a:buClr>
              <a:buSzPts val="2560"/>
              <a:buFont typeface="Arial"/>
              <a:buChar char="–"/>
              <a:defRPr sz="2560" b="0" i="0" u="none" strike="noStrike" cap="none">
                <a:solidFill>
                  <a:srgbClr val="595959"/>
                </a:solidFill>
                <a:latin typeface="Century Gothic"/>
                <a:ea typeface="Century Gothic"/>
                <a:cs typeface="Century Gothic"/>
                <a:sym typeface="Century Gothic"/>
              </a:defRPr>
            </a:lvl4pPr>
            <a:lvl5pPr marL="2286000" marR="0" lvl="4" indent="-350520" algn="l" rtl="0">
              <a:lnSpc>
                <a:spcPct val="100000"/>
              </a:lnSpc>
              <a:spcBef>
                <a:spcPts val="384"/>
              </a:spcBef>
              <a:spcAft>
                <a:spcPts val="0"/>
              </a:spcAft>
              <a:buClr>
                <a:srgbClr val="595959"/>
              </a:buClr>
              <a:buSzPts val="1920"/>
              <a:buFont typeface="Arial"/>
              <a:buChar char="»"/>
              <a:defRPr sz="1920" b="0" i="0" u="none" strike="noStrike" cap="none">
                <a:solidFill>
                  <a:srgbClr val="595959"/>
                </a:solidFill>
                <a:latin typeface="Century Gothic"/>
                <a:ea typeface="Century Gothic"/>
                <a:cs typeface="Century Gothic"/>
                <a:sym typeface="Century Gothic"/>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9pPr>
          </a:lstStyle>
          <a:p>
            <a:endParaRPr/>
          </a:p>
        </p:txBody>
      </p:sp>
      <p:sp>
        <p:nvSpPr>
          <p:cNvPr id="41" name="Google Shape;41;p38"/>
          <p:cNvSpPr txBox="1"/>
          <p:nvPr/>
        </p:nvSpPr>
        <p:spPr>
          <a:xfrm>
            <a:off x="10461357" y="7857642"/>
            <a:ext cx="3742820"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1" i="0" u="none" strike="noStrike" cap="none">
                <a:solidFill>
                  <a:srgbClr val="A21727"/>
                </a:solidFill>
                <a:latin typeface="Century Gothic"/>
                <a:ea typeface="Century Gothic"/>
                <a:cs typeface="Century Gothic"/>
                <a:sym typeface="Century Gothic"/>
              </a:rPr>
              <a:t>©UNIVERSITY OF UTAH HEALTH</a:t>
            </a:r>
            <a:endParaRPr sz="900" b="1" i="0" u="none" strike="noStrike" cap="none">
              <a:solidFill>
                <a:srgbClr val="A21727"/>
              </a:solidFill>
              <a:latin typeface="Century Gothic"/>
              <a:ea typeface="Century Gothic"/>
              <a:cs typeface="Century Gothic"/>
              <a:sym typeface="Century Gothic"/>
            </a:endParaRPr>
          </a:p>
        </p:txBody>
      </p:sp>
      <p:pic>
        <p:nvPicPr>
          <p:cNvPr id="42" name="Google Shape;42;p38"/>
          <p:cNvPicPr preferRelativeResize="0"/>
          <p:nvPr/>
        </p:nvPicPr>
        <p:blipFill rotWithShape="1">
          <a:blip r:embed="rId2">
            <a:alphaModFix/>
          </a:blip>
          <a:srcRect/>
          <a:stretch/>
        </p:blipFill>
        <p:spPr>
          <a:xfrm>
            <a:off x="609601" y="7717537"/>
            <a:ext cx="1783423" cy="351111"/>
          </a:xfrm>
          <a:prstGeom prst="rect">
            <a:avLst/>
          </a:prstGeom>
          <a:noFill/>
          <a:ln>
            <a:noFill/>
          </a:ln>
        </p:spPr>
      </p:pic>
    </p:spTree>
    <p:extLst>
      <p:ext uri="{BB962C8B-B14F-4D97-AF65-F5344CB8AC3E}">
        <p14:creationId xmlns:p14="http://schemas.microsoft.com/office/powerpoint/2010/main" val="154544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5" r:id="rId5"/>
    <p:sldLayoutId id="2147483659" r:id="rId6"/>
    <p:sldLayoutId id="214748366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31520" rtl="0" eaLnBrk="1" latinLnBrk="0" hangingPunct="1">
        <a:spcBef>
          <a:spcPct val="0"/>
        </a:spcBef>
        <a:buNone/>
        <a:defRPr sz="4480" b="0" i="0" kern="1200" cap="all" baseline="0">
          <a:solidFill>
            <a:srgbClr val="B01C32"/>
          </a:solidFill>
          <a:latin typeface="Century Gothic" charset="0"/>
          <a:ea typeface="+mj-ea"/>
          <a:cs typeface="Avenir Roman"/>
        </a:defRPr>
      </a:lvl1pPr>
    </p:titleStyle>
    <p:bodyStyle>
      <a:lvl1pPr marL="548640" indent="-548640" algn="l" defTabSz="731520"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Roman"/>
        </a:defRPr>
      </a:lvl1pPr>
      <a:lvl2pPr marL="1188720" indent="-457200" algn="l" defTabSz="731520"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Roman"/>
        </a:defRPr>
      </a:lvl2pPr>
      <a:lvl3pPr marL="1828800" indent="-365760" algn="l" defTabSz="731520"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320" indent="-365760" algn="l" defTabSz="731520"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Roman"/>
        </a:defRPr>
      </a:lvl4pPr>
      <a:lvl5pPr marL="3291840" indent="-365760" algn="l" defTabSz="73152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Roman"/>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8bMFL56Zflc"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K4unpA1Se5I"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indd.adobe.com/view/a7e4b02f-0017-4ad3-8b46-ac9ea3f0c653" TargetMode="External"/><Relationship Id="rId3" Type="http://schemas.openxmlformats.org/officeDocument/2006/relationships/hyperlink" Target="https://indd.adobe.com/view/d7f88be2-612b-40af-9981-8d8d9107331f" TargetMode="External"/><Relationship Id="rId7" Type="http://schemas.openxmlformats.org/officeDocument/2006/relationships/hyperlink" Target="https://pulse.utah.edu/site/ond/Documents/COVID-19%20Telehealth%20Info/General%20COVID%20-%2019%20Telehealth%20Resources/Training%20and%20Tip%20sheet%20docs/Telehealth%20Video%20Consult%20Technical%20Requirements.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pulse.utah.edu/site/Epic_Training/Public/COVID-%2019%20-%20Unable%20to%20Reach%20a%20Patient.pdf" TargetMode="External"/><Relationship Id="rId5" Type="http://schemas.openxmlformats.org/officeDocument/2006/relationships/hyperlink" Target="https://indd.adobe.com/view/4fa40fa3-eed2-449c-bde7-5bc994e41167" TargetMode="External"/><Relationship Id="rId4" Type="http://schemas.openxmlformats.org/officeDocument/2006/relationships/hyperlink" Target="https://indd.adobe.com/view/367ba98c-28cf-4768-8f48-41d3e5cd64d1" TargetMode="External"/><Relationship Id="rId9" Type="http://schemas.openxmlformats.org/officeDocument/2006/relationships/hyperlink" Target="https://indd.adobe.com/view/4baf4cd7-4d3e-40d6-867a-7086324f569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4hRObfNyDvc"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tAbyYFtSM5o"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Jse2pHMilMI"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KGlFCWWZGCY"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hrit.utah.edu/ITS/Tip%20Sheets/MyChart%20Virtual%20Visit%20-%20Checklist.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pulse.utah.edu/site/Epic_Training/covid-19/virtual-visi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rise.articulate.com/share/LKYvEeycWZVAVdUdgPq6KI5tznC41oeP#/lessons/7R2MUKLHTuwYuY50dQ2-OyBW7xMlvuu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umc.utah.edu/resources/asset-downloads/zoom-backgrounds/"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rise.articulate.com/share/XZOjyACXK1LdZIAe3x4OONLJtf6DIB6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hyperlink" Target="https://pulse.utah.edu/site/obgyn/_layouts/15/WopiFrame.aspx?sourcedoc=/site/obgyn/Misc%20Documents/Vidyo%20Simple%20User%20Guide%20for%20University%20of%20Utah%20Health%20Care%20Employees.docx&amp;action=default&amp;DefaultItemOpen=1"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Essentials of telehealth</a:t>
            </a:r>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Limitations</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914400" indent="-444500">
              <a:spcBef>
                <a:spcPts val="1200"/>
              </a:spcBef>
              <a:buSzPts val="3400"/>
            </a:pPr>
            <a:r>
              <a:rPr lang="en-US" sz="3600" dirty="0"/>
              <a:t>Patients may have difficulty obtaining their vitals</a:t>
            </a:r>
          </a:p>
          <a:p>
            <a:pPr marL="914400" indent="-444500">
              <a:spcBef>
                <a:spcPts val="1200"/>
              </a:spcBef>
              <a:buSzPts val="3400"/>
            </a:pPr>
            <a:r>
              <a:rPr lang="en-US" sz="3600" dirty="0"/>
              <a:t>Reduced ability to complete a physical exam, which can impact diagnostic accuracy and work-up decisions</a:t>
            </a:r>
          </a:p>
          <a:p>
            <a:pPr marL="914400" indent="-444500">
              <a:spcBef>
                <a:spcPts val="1200"/>
              </a:spcBef>
              <a:buSzPts val="3400"/>
            </a:pPr>
            <a:r>
              <a:rPr lang="en-US" sz="3600" dirty="0"/>
              <a:t>Perceived as less “personal”</a:t>
            </a:r>
          </a:p>
          <a:p>
            <a:pPr marL="914400" indent="-444500">
              <a:spcBef>
                <a:spcPts val="1200"/>
              </a:spcBef>
              <a:buSzPts val="3400"/>
            </a:pPr>
            <a:r>
              <a:rPr lang="en-US" sz="3600" dirty="0"/>
              <a:t>Can result in more steps to provide multidisciplinary care than in-person visits </a:t>
            </a:r>
          </a:p>
          <a:p>
            <a:pPr marL="914400" indent="-444500">
              <a:spcBef>
                <a:spcPts val="1200"/>
              </a:spcBef>
              <a:spcAft>
                <a:spcPts val="1200"/>
              </a:spcAft>
              <a:buSzPts val="3400"/>
            </a:pPr>
            <a:r>
              <a:rPr lang="en-US" sz="3600" dirty="0"/>
              <a:t>Technical difficulties can occur</a:t>
            </a:r>
          </a:p>
          <a:p>
            <a:pPr indent="-455930">
              <a:buSzPts val="3580"/>
            </a:pPr>
            <a:endParaRPr sz="3580" dirty="0"/>
          </a:p>
        </p:txBody>
      </p:sp>
    </p:spTree>
    <p:extLst>
      <p:ext uri="{BB962C8B-B14F-4D97-AF65-F5344CB8AC3E}">
        <p14:creationId xmlns:p14="http://schemas.microsoft.com/office/powerpoint/2010/main" val="36300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3797" y="969470"/>
            <a:ext cx="11364686" cy="1425485"/>
          </a:xfrm>
        </p:spPr>
        <p:txBody>
          <a:bodyPr/>
          <a:lstStyle/>
          <a:p>
            <a:r>
              <a:rPr lang="en-US" b="1" dirty="0"/>
              <a:t>Preparing: Getting Your </a:t>
            </a:r>
            <a:r>
              <a:rPr lang="en-US" b="1" dirty="0" err="1"/>
              <a:t>TeleHealth</a:t>
            </a:r>
            <a:r>
              <a:rPr lang="en-US" b="1" dirty="0"/>
              <a:t> Visit Set Up</a:t>
            </a:r>
            <a:endParaRPr lang="en-US"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752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Consent and Verification</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indent="-431800">
              <a:spcBef>
                <a:spcPts val="1600"/>
              </a:spcBef>
              <a:buSzPts val="3200"/>
            </a:pPr>
            <a:r>
              <a:rPr lang="en-US" sz="3200" dirty="0"/>
              <a:t>Patients must consent to care via telehealth prior to the start of the visit</a:t>
            </a:r>
          </a:p>
          <a:p>
            <a:pPr marL="1371600" lvl="1" indent="-406400">
              <a:spcBef>
                <a:spcPts val="0"/>
              </a:spcBef>
              <a:buSzPts val="2800"/>
            </a:pPr>
            <a:r>
              <a:rPr lang="en-US" sz="2800" dirty="0"/>
              <a:t>This is usually conducted during scheduling</a:t>
            </a:r>
            <a:endParaRPr lang="en-US" sz="3200" dirty="0"/>
          </a:p>
          <a:p>
            <a:pPr indent="-431800">
              <a:spcBef>
                <a:spcPts val="1600"/>
              </a:spcBef>
              <a:buSzPts val="3200"/>
            </a:pPr>
            <a:r>
              <a:rPr lang="en-US" sz="3200" dirty="0"/>
              <a:t>Clinicians/students should take reasonable and appropriate steps to verify the identity of the patients, and properly represent their own identity and credentials to patients. </a:t>
            </a:r>
          </a:p>
          <a:p>
            <a:pPr indent="-431800">
              <a:spcBef>
                <a:spcPts val="1600"/>
              </a:spcBef>
              <a:buSzPts val="3200"/>
            </a:pPr>
            <a:r>
              <a:rPr lang="en-US" sz="3200" b="1" dirty="0"/>
              <a:t>Notes must provide documentation of consent, location of patient, location of </a:t>
            </a:r>
            <a:r>
              <a:rPr lang="en-US" sz="3200" b="1" dirty="0" err="1"/>
              <a:t>teleprovider</a:t>
            </a:r>
            <a:r>
              <a:rPr lang="en-US" sz="3200" b="1" dirty="0"/>
              <a:t>, appointment start time and appointment stop time </a:t>
            </a:r>
          </a:p>
          <a:p>
            <a:pPr marL="0" indent="0">
              <a:spcBef>
                <a:spcPts val="1600"/>
              </a:spcBef>
              <a:buNone/>
            </a:pPr>
            <a:endParaRPr lang="en-US" sz="3200" dirty="0"/>
          </a:p>
          <a:p>
            <a:pPr indent="-455930">
              <a:buSzPts val="3580"/>
            </a:pPr>
            <a:endParaRPr sz="3580" dirty="0"/>
          </a:p>
        </p:txBody>
      </p:sp>
    </p:spTree>
    <p:extLst>
      <p:ext uri="{BB962C8B-B14F-4D97-AF65-F5344CB8AC3E}">
        <p14:creationId xmlns:p14="http://schemas.microsoft.com/office/powerpoint/2010/main" val="289031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Provider Set-Up</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81280" indent="0">
              <a:spcBef>
                <a:spcPts val="0"/>
              </a:spcBef>
              <a:buSzPts val="3200"/>
              <a:buNone/>
            </a:pPr>
            <a:r>
              <a:rPr lang="en-US" sz="3600" b="1" dirty="0"/>
              <a:t>Background:</a:t>
            </a:r>
            <a:r>
              <a:rPr lang="en-US" sz="3600" dirty="0"/>
              <a:t> Ensure there is minimal complexity and little movement to preserve video quality </a:t>
            </a:r>
          </a:p>
          <a:p>
            <a:pPr marL="914400" lvl="1" indent="-381000">
              <a:spcBef>
                <a:spcPts val="1200"/>
              </a:spcBef>
              <a:buSzPts val="2400"/>
              <a:buFont typeface="Century Gothic"/>
              <a:buChar char="–"/>
            </a:pPr>
            <a:r>
              <a:rPr lang="en-US" sz="2800" dirty="0"/>
              <a:t>No fans, better against a plain wall than a large room</a:t>
            </a:r>
          </a:p>
          <a:p>
            <a:pPr marL="81280" lvl="0" indent="0">
              <a:spcBef>
                <a:spcPts val="1200"/>
              </a:spcBef>
              <a:buSzPts val="3200"/>
              <a:buNone/>
            </a:pPr>
            <a:r>
              <a:rPr lang="en-US" sz="3600" b="1" dirty="0"/>
              <a:t>Lighting:</a:t>
            </a:r>
            <a:r>
              <a:rPr lang="en-US" sz="3600" dirty="0"/>
              <a:t> Needs to be brightly lit in front, but avoid backlighting </a:t>
            </a:r>
          </a:p>
          <a:p>
            <a:pPr marL="81280" lvl="0" indent="0">
              <a:spcBef>
                <a:spcPts val="1200"/>
              </a:spcBef>
              <a:buSzPts val="3200"/>
              <a:buNone/>
            </a:pPr>
            <a:r>
              <a:rPr lang="en-US" sz="3600" b="1" dirty="0"/>
              <a:t>Sound:</a:t>
            </a:r>
            <a:r>
              <a:rPr lang="en-US" sz="3600" dirty="0"/>
              <a:t> A headset is ideal to prevent feedback</a:t>
            </a:r>
          </a:p>
          <a:p>
            <a:pPr marL="914400" lvl="1" indent="-381000">
              <a:spcBef>
                <a:spcPts val="1200"/>
              </a:spcBef>
              <a:buSzPts val="2400"/>
              <a:buFont typeface="Century Gothic"/>
              <a:buChar char="–"/>
            </a:pPr>
            <a:r>
              <a:rPr lang="en-US" sz="2800" dirty="0"/>
              <a:t>If you get feedback, turn down the speaker volume (do NOT move microphone farther away, this will worsen the quality)</a:t>
            </a:r>
            <a:endParaRPr lang="en-US" sz="2800" b="1" dirty="0"/>
          </a:p>
          <a:p>
            <a:pPr indent="-455930">
              <a:buSzPts val="3580"/>
            </a:pPr>
            <a:endParaRPr sz="3580" dirty="0"/>
          </a:p>
        </p:txBody>
      </p:sp>
    </p:spTree>
    <p:extLst>
      <p:ext uri="{BB962C8B-B14F-4D97-AF65-F5344CB8AC3E}">
        <p14:creationId xmlns:p14="http://schemas.microsoft.com/office/powerpoint/2010/main" val="41582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patient Set-Up</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25400" lvl="0" indent="0">
              <a:spcBef>
                <a:spcPts val="1200"/>
              </a:spcBef>
              <a:buSzPts val="3200"/>
              <a:buNone/>
            </a:pPr>
            <a:r>
              <a:rPr lang="en-US" sz="3600" b="1" dirty="0"/>
              <a:t>Patient &amp; Guests: </a:t>
            </a:r>
            <a:r>
              <a:rPr lang="en-US" sz="3600" dirty="0"/>
              <a:t>Ask to minimize # of people to 1-2, minimize movement, ideal to rest device on surface rather than having them hold it.</a:t>
            </a:r>
          </a:p>
          <a:p>
            <a:pPr marL="25400" lvl="0" indent="0">
              <a:spcBef>
                <a:spcPts val="1200"/>
              </a:spcBef>
              <a:buSzPts val="3200"/>
              <a:buNone/>
            </a:pPr>
            <a:r>
              <a:rPr lang="en-US" sz="3600" b="1" dirty="0"/>
              <a:t>Patient Environment: </a:t>
            </a:r>
            <a:r>
              <a:rPr lang="en-US" sz="3600" dirty="0"/>
              <a:t>Quiet well-lit room away from pets, children. May encourage participants to speak one at a time.</a:t>
            </a:r>
          </a:p>
          <a:p>
            <a:pPr marL="25400" lvl="0" indent="0">
              <a:spcBef>
                <a:spcPts val="1200"/>
              </a:spcBef>
              <a:spcAft>
                <a:spcPts val="1200"/>
              </a:spcAft>
              <a:buSzPts val="3200"/>
              <a:buNone/>
            </a:pPr>
            <a:r>
              <a:rPr lang="en-US" sz="3600" b="1" dirty="0"/>
              <a:t>Physical Assistance: </a:t>
            </a:r>
            <a:r>
              <a:rPr lang="en-US" sz="3600" dirty="0"/>
              <a:t>Could ask scheduler to coordinate with home health availability (if possible).</a:t>
            </a:r>
          </a:p>
          <a:p>
            <a:pPr indent="-455930">
              <a:buSzPts val="3580"/>
            </a:pPr>
            <a:endParaRPr sz="3580" dirty="0"/>
          </a:p>
        </p:txBody>
      </p:sp>
    </p:spTree>
    <p:extLst>
      <p:ext uri="{BB962C8B-B14F-4D97-AF65-F5344CB8AC3E}">
        <p14:creationId xmlns:p14="http://schemas.microsoft.com/office/powerpoint/2010/main" val="151049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3797" y="969470"/>
            <a:ext cx="11364686" cy="1425485"/>
          </a:xfrm>
        </p:spPr>
        <p:txBody>
          <a:bodyPr/>
          <a:lstStyle/>
          <a:p>
            <a:r>
              <a:rPr lang="en-US" b="1" dirty="0" err="1"/>
              <a:t>TelePresence</a:t>
            </a:r>
            <a:r>
              <a:rPr lang="en-US" b="1" dirty="0"/>
              <a:t>: </a:t>
            </a:r>
            <a:r>
              <a:rPr lang="en-US" dirty="0"/>
              <a:t>Conducting Your Virtual Visit</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784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err="1"/>
              <a:t>TelePresence</a:t>
            </a:r>
            <a:endParaRPr lang="en-US" dirty="0"/>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914400" lvl="0" indent="-406400">
              <a:spcBef>
                <a:spcPts val="1200"/>
              </a:spcBef>
              <a:buSzPts val="2800"/>
            </a:pPr>
            <a:r>
              <a:rPr lang="en-US" sz="2800" dirty="0"/>
              <a:t>Note delta angle between camera and patient image on screen</a:t>
            </a:r>
          </a:p>
          <a:p>
            <a:pPr marL="1371600" lvl="1" indent="-355600">
              <a:spcBef>
                <a:spcPts val="1200"/>
              </a:spcBef>
              <a:buSzPts val="2000"/>
              <a:buFont typeface="Century Gothic"/>
              <a:buChar char="–"/>
            </a:pPr>
            <a:r>
              <a:rPr lang="en-US" sz="2000" dirty="0"/>
              <a:t>You’ll need to counterintuitively look at camera (not your screen) when speaking to maintain eye contact, otherwise explain to patient why you may not be making eye contact.</a:t>
            </a:r>
          </a:p>
          <a:p>
            <a:pPr marL="914400" lvl="0" indent="-406400">
              <a:spcBef>
                <a:spcPts val="1200"/>
              </a:spcBef>
              <a:buSzPts val="2800"/>
              <a:buFont typeface="Century Gothic"/>
              <a:buChar char="•"/>
            </a:pPr>
            <a:r>
              <a:rPr lang="en-US" sz="2800" dirty="0"/>
              <a:t>When multitasking, need to be explicit to patient what you are doing and that you are still paying attention</a:t>
            </a:r>
          </a:p>
          <a:p>
            <a:pPr marL="914400" lvl="0" indent="-406400">
              <a:spcBef>
                <a:spcPts val="1200"/>
              </a:spcBef>
              <a:buSzPts val="2800"/>
              <a:buFont typeface="Century Gothic"/>
              <a:buChar char="•"/>
            </a:pPr>
            <a:r>
              <a:rPr lang="en-US" sz="2800" dirty="0"/>
              <a:t>Start encounter by getting/writing all names of those present for the visit; you will need to use names (instead of body language) to direct your questions</a:t>
            </a:r>
          </a:p>
          <a:p>
            <a:pPr marL="914400" lvl="0" indent="-406400">
              <a:spcBef>
                <a:spcPts val="1200"/>
              </a:spcBef>
              <a:spcAft>
                <a:spcPts val="1200"/>
              </a:spcAft>
              <a:buSzPts val="2800"/>
              <a:buFont typeface="Century Gothic"/>
              <a:buChar char="•"/>
            </a:pPr>
            <a:r>
              <a:rPr lang="en-US" sz="2800" dirty="0"/>
              <a:t>Ask those speaking to come into view of camera (both to direct your attention and due to directional microphone)</a:t>
            </a:r>
          </a:p>
          <a:p>
            <a:pPr indent="-455930">
              <a:buSzPts val="3580"/>
            </a:pPr>
            <a:endParaRPr sz="3580" dirty="0"/>
          </a:p>
        </p:txBody>
      </p:sp>
    </p:spTree>
    <p:extLst>
      <p:ext uri="{BB962C8B-B14F-4D97-AF65-F5344CB8AC3E}">
        <p14:creationId xmlns:p14="http://schemas.microsoft.com/office/powerpoint/2010/main" val="380257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err="1"/>
              <a:t>TelePresence</a:t>
            </a:r>
            <a:endParaRPr lang="en-US" dirty="0"/>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914400" lvl="0" indent="-431800">
              <a:spcBef>
                <a:spcPts val="1200"/>
              </a:spcBef>
              <a:buSzPts val="3200"/>
              <a:buFont typeface="Century Gothic"/>
              <a:buChar char="•"/>
            </a:pPr>
            <a:r>
              <a:rPr lang="en-US" sz="3200" dirty="0"/>
              <a:t>Developing patient rapport can be more difficult over the camera due to a “virtual barrier.” Be conscientious of this.</a:t>
            </a:r>
          </a:p>
          <a:p>
            <a:pPr marL="914400" lvl="0" indent="-431800">
              <a:spcBef>
                <a:spcPts val="1200"/>
              </a:spcBef>
              <a:buSzPts val="3200"/>
              <a:buFont typeface="Century Gothic"/>
              <a:buChar char="•"/>
            </a:pPr>
            <a:r>
              <a:rPr lang="en-US" sz="3200" dirty="0"/>
              <a:t>Many technical difficulties can arise, so maintain professionalism if the patient is struggling with setting-up the visit.</a:t>
            </a:r>
          </a:p>
          <a:p>
            <a:pPr marL="1657350" lvl="1" indent="-406400">
              <a:spcBef>
                <a:spcPts val="1200"/>
              </a:spcBef>
              <a:spcAft>
                <a:spcPts val="1200"/>
              </a:spcAft>
              <a:buSzPts val="2800"/>
            </a:pPr>
            <a:r>
              <a:rPr lang="en-US" sz="2800" dirty="0"/>
              <a:t>Have access to support/help line number to assist patient in resolving these difficulties</a:t>
            </a:r>
          </a:p>
          <a:p>
            <a:pPr indent="-455930">
              <a:buSzPts val="3580"/>
            </a:pPr>
            <a:endParaRPr sz="3580" dirty="0"/>
          </a:p>
        </p:txBody>
      </p:sp>
    </p:spTree>
    <p:extLst>
      <p:ext uri="{BB962C8B-B14F-4D97-AF65-F5344CB8AC3E}">
        <p14:creationId xmlns:p14="http://schemas.microsoft.com/office/powerpoint/2010/main" val="183823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err="1"/>
              <a:t>TelePresence</a:t>
            </a:r>
            <a:r>
              <a:rPr lang="en-US" dirty="0"/>
              <a:t> and Professionalism </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9" name="Google Shape;282;p18" descr="This video shows best practices for communicating effectively during a telemedicine visit, including making/maintaining eye contact (which is not as straight forward as it seems) and minimizing external distractions. Also included are practical tips on what makes for a professional setup and background, as well as ideal camera positioning.   This video is for research only. The American Academy of Allergy, Asthma &amp; Immunology does not endorse products. Be sure to consult your state and local HIPAA and telehealth regulations as they may differ across the country. A practitioner should also be aware of the limitations of taking a physical exam while using a video platform. This approach will not be the ideal solution for all patient encounters, but it is one tool to consider to meet the needs of your practice and your patients.">
            <a:hlinkClick r:id="rId3"/>
          </p:cNvPr>
          <p:cNvPicPr preferRelativeResize="0">
            <a:picLocks noGrp="1"/>
          </p:cNvPicPr>
          <p:nvPr>
            <p:ph sz="half" idx="1"/>
          </p:nvPr>
        </p:nvPicPr>
        <p:blipFill rotWithShape="1">
          <a:blip r:embed="rId4">
            <a:alphaModFix/>
          </a:blip>
          <a:srcRect/>
          <a:stretch/>
        </p:blipFill>
        <p:spPr>
          <a:xfrm>
            <a:off x="3118757" y="1616528"/>
            <a:ext cx="8416131" cy="5470071"/>
          </a:xfrm>
          <a:prstGeom prst="rect">
            <a:avLst/>
          </a:prstGeom>
          <a:noFill/>
          <a:ln>
            <a:noFill/>
          </a:ln>
        </p:spPr>
      </p:pic>
    </p:spTree>
    <p:extLst>
      <p:ext uri="{BB962C8B-B14F-4D97-AF65-F5344CB8AC3E}">
        <p14:creationId xmlns:p14="http://schemas.microsoft.com/office/powerpoint/2010/main" val="33116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err="1"/>
              <a:t>TelePresence</a:t>
            </a:r>
            <a:r>
              <a:rPr lang="en-US" dirty="0"/>
              <a:t> Dos &amp; Don’ts</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10" name="Google Shape;293;p19">
            <a:hlinkClick r:id="rId3"/>
          </p:cNvPr>
          <p:cNvPicPr preferRelativeResize="0">
            <a:picLocks noGrp="1"/>
          </p:cNvPicPr>
          <p:nvPr>
            <p:ph sz="half" idx="1"/>
          </p:nvPr>
        </p:nvPicPr>
        <p:blipFill rotWithShape="1">
          <a:blip r:embed="rId4">
            <a:alphaModFix/>
          </a:blip>
          <a:srcRect/>
          <a:stretch/>
        </p:blipFill>
        <p:spPr>
          <a:xfrm>
            <a:off x="2592763" y="1681842"/>
            <a:ext cx="9361714" cy="5339443"/>
          </a:xfrm>
          <a:prstGeom prst="rect">
            <a:avLst/>
          </a:prstGeom>
          <a:noFill/>
          <a:ln>
            <a:noFill/>
          </a:ln>
        </p:spPr>
      </p:pic>
    </p:spTree>
    <p:extLst>
      <p:ext uri="{BB962C8B-B14F-4D97-AF65-F5344CB8AC3E}">
        <p14:creationId xmlns:p14="http://schemas.microsoft.com/office/powerpoint/2010/main" val="42026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3797" y="3061271"/>
            <a:ext cx="11364686" cy="1425485"/>
          </a:xfrm>
        </p:spPr>
        <p:txBody>
          <a:bodyPr/>
          <a:lstStyle/>
          <a:p>
            <a:r>
              <a:rPr lang="en-US" b="1" dirty="0" err="1"/>
              <a:t>TeleHealth</a:t>
            </a:r>
            <a:r>
              <a:rPr lang="en-US" b="1" dirty="0"/>
              <a:t>: </a:t>
            </a:r>
            <a:r>
              <a:rPr lang="en-US" dirty="0"/>
              <a:t>Overview </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564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Troubleshooting </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3" name="Content Placeholder 2"/>
          <p:cNvSpPr>
            <a:spLocks noGrp="1"/>
          </p:cNvSpPr>
          <p:nvPr>
            <p:ph sz="half" idx="1"/>
          </p:nvPr>
        </p:nvSpPr>
        <p:spPr>
          <a:xfrm>
            <a:off x="1131203" y="1736049"/>
            <a:ext cx="12793980" cy="5350804"/>
          </a:xfrm>
        </p:spPr>
        <p:txBody>
          <a:bodyPr/>
          <a:lstStyle/>
          <a:p>
            <a:pPr marL="457200" lvl="0" indent="-419100">
              <a:spcBef>
                <a:spcPts val="896"/>
              </a:spcBef>
              <a:buSzPts val="3000"/>
            </a:pPr>
            <a:r>
              <a:rPr lang="en-US" sz="4000" u="sng" dirty="0">
                <a:solidFill>
                  <a:schemeClr val="hlink"/>
                </a:solidFill>
                <a:hlinkClick r:id="rId3"/>
              </a:rPr>
              <a:t>Patient or Provider Video Not Loading in Call</a:t>
            </a:r>
            <a:endParaRPr lang="en-US" sz="4000" dirty="0"/>
          </a:p>
          <a:p>
            <a:pPr marL="457200" lvl="0" indent="-419100">
              <a:spcBef>
                <a:spcPts val="0"/>
              </a:spcBef>
              <a:buSzPts val="3000"/>
            </a:pPr>
            <a:r>
              <a:rPr lang="en-US" sz="4000" u="sng" dirty="0">
                <a:solidFill>
                  <a:schemeClr val="hlink"/>
                </a:solidFill>
                <a:hlinkClick r:id="rId4"/>
              </a:rPr>
              <a:t>Cannot Unmute Mic and Camera</a:t>
            </a:r>
            <a:endParaRPr lang="en-US" sz="4000" dirty="0"/>
          </a:p>
          <a:p>
            <a:pPr marL="457200" lvl="0" indent="-419100">
              <a:spcBef>
                <a:spcPts val="0"/>
              </a:spcBef>
              <a:buSzPts val="3000"/>
            </a:pPr>
            <a:r>
              <a:rPr lang="en-US" sz="4000" u="sng" dirty="0">
                <a:solidFill>
                  <a:schemeClr val="hlink"/>
                </a:solidFill>
                <a:hlinkClick r:id="rId5"/>
              </a:rPr>
              <a:t>My Patient Lost the Visit Link </a:t>
            </a:r>
            <a:endParaRPr lang="en-US" sz="4000" dirty="0"/>
          </a:p>
          <a:p>
            <a:pPr marL="457200" lvl="0" indent="-419100">
              <a:spcBef>
                <a:spcPts val="0"/>
              </a:spcBef>
              <a:buSzPts val="3000"/>
            </a:pPr>
            <a:r>
              <a:rPr lang="en-US" sz="4000" u="sng" dirty="0">
                <a:solidFill>
                  <a:schemeClr val="hlink"/>
                </a:solidFill>
                <a:hlinkClick r:id="rId6"/>
              </a:rPr>
              <a:t>Unable to Reach a Patient </a:t>
            </a:r>
            <a:endParaRPr lang="en-US" sz="4000" dirty="0"/>
          </a:p>
          <a:p>
            <a:pPr marL="457200" lvl="0" indent="-419100">
              <a:spcBef>
                <a:spcPts val="0"/>
              </a:spcBef>
              <a:buSzPts val="3000"/>
            </a:pPr>
            <a:r>
              <a:rPr lang="en-US" sz="4000" u="sng" dirty="0" err="1">
                <a:solidFill>
                  <a:schemeClr val="hlink"/>
                </a:solidFill>
                <a:hlinkClick r:id="rId7"/>
              </a:rPr>
              <a:t>TeleHealth</a:t>
            </a:r>
            <a:r>
              <a:rPr lang="en-US" sz="4000" u="sng" dirty="0">
                <a:solidFill>
                  <a:schemeClr val="hlink"/>
                </a:solidFill>
                <a:hlinkClick r:id="rId7"/>
              </a:rPr>
              <a:t> Video Consult Technical Requirements</a:t>
            </a:r>
            <a:endParaRPr lang="en-US" sz="4000" dirty="0"/>
          </a:p>
          <a:p>
            <a:pPr marL="457200" lvl="0" indent="-419100">
              <a:spcBef>
                <a:spcPts val="0"/>
              </a:spcBef>
              <a:buSzPts val="3000"/>
            </a:pPr>
            <a:r>
              <a:rPr lang="en-US" sz="4000" u="sng" dirty="0">
                <a:solidFill>
                  <a:schemeClr val="hlink"/>
                </a:solidFill>
                <a:hlinkClick r:id="rId8"/>
              </a:rPr>
              <a:t>Browser Is Not Supported Error Message</a:t>
            </a:r>
            <a:endParaRPr lang="en-US" sz="4000" dirty="0"/>
          </a:p>
          <a:p>
            <a:pPr marL="457200" lvl="0" indent="-419100">
              <a:spcBef>
                <a:spcPts val="0"/>
              </a:spcBef>
              <a:buSzPts val="3000"/>
            </a:pPr>
            <a:r>
              <a:rPr lang="en-US" sz="4000" u="sng" dirty="0">
                <a:solidFill>
                  <a:schemeClr val="hlink"/>
                </a:solidFill>
                <a:hlinkClick r:id="rId9"/>
              </a:rPr>
              <a:t>Unable to Hear the Patient</a:t>
            </a:r>
            <a:endParaRPr lang="en-US" sz="4000" dirty="0"/>
          </a:p>
        </p:txBody>
      </p:sp>
    </p:spTree>
    <p:extLst>
      <p:ext uri="{BB962C8B-B14F-4D97-AF65-F5344CB8AC3E}">
        <p14:creationId xmlns:p14="http://schemas.microsoft.com/office/powerpoint/2010/main" val="37047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8097" y="2255346"/>
            <a:ext cx="11364686" cy="1425485"/>
          </a:xfrm>
        </p:spPr>
        <p:txBody>
          <a:bodyPr/>
          <a:lstStyle/>
          <a:p>
            <a:r>
              <a:rPr lang="en-US" b="1" dirty="0" err="1">
                <a:latin typeface="Century Gothic" panose="020B0502020202020204" pitchFamily="34" charset="0"/>
              </a:rPr>
              <a:t>TeleHealth</a:t>
            </a:r>
            <a:r>
              <a:rPr lang="en-US" b="1" dirty="0">
                <a:latin typeface="Century Gothic" panose="020B0502020202020204" pitchFamily="34" charset="0"/>
              </a:rPr>
              <a:t> Physical Exams</a:t>
            </a:r>
            <a:endParaRPr lang="en-US" i="1" dirty="0">
              <a:latin typeface="Century Gothic" panose="020B0502020202020204" pitchFamily="34" charset="0"/>
            </a:endParaRP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506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 </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3" name="Content Placeholder 2"/>
          <p:cNvSpPr>
            <a:spLocks noGrp="1"/>
          </p:cNvSpPr>
          <p:nvPr>
            <p:ph sz="half" idx="1"/>
          </p:nvPr>
        </p:nvSpPr>
        <p:spPr>
          <a:xfrm>
            <a:off x="1002616" y="2636161"/>
            <a:ext cx="12793980" cy="2678789"/>
          </a:xfrm>
        </p:spPr>
        <p:txBody>
          <a:bodyPr/>
          <a:lstStyle/>
          <a:p>
            <a:pPr marL="38100" indent="0" algn="ctr">
              <a:spcBef>
                <a:spcPts val="896"/>
              </a:spcBef>
              <a:buSzPts val="3000"/>
              <a:buNone/>
            </a:pPr>
            <a:r>
              <a:rPr lang="en-US" sz="4000" b="1" dirty="0"/>
              <a:t>Physical Exams</a:t>
            </a:r>
            <a:r>
              <a:rPr lang="en-US" sz="4000" dirty="0"/>
              <a:t> - </a:t>
            </a:r>
            <a:r>
              <a:rPr lang="en-US" sz="4000" i="1" dirty="0"/>
              <a:t>Certain exam components/maneuvers may be focused based on patient’s complaint/symptoms</a:t>
            </a:r>
          </a:p>
          <a:p>
            <a:pPr marL="457200" lvl="0" indent="-419100">
              <a:spcBef>
                <a:spcPts val="896"/>
              </a:spcBef>
              <a:buSzPts val="3000"/>
            </a:pPr>
            <a:endParaRPr lang="en-US" sz="4000" dirty="0"/>
          </a:p>
        </p:txBody>
      </p:sp>
    </p:spTree>
    <p:extLst>
      <p:ext uri="{BB962C8B-B14F-4D97-AF65-F5344CB8AC3E}">
        <p14:creationId xmlns:p14="http://schemas.microsoft.com/office/powerpoint/2010/main" val="34877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Physical Exam Tips</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8" name="Google Shape;324;p22" descr="This video describes how to conduct a physical exam using telemedicine utilizing both visual observation and common vital signs. You will also learn how to instruct patients to help you in the exam process by talking them through some aspects of the exam, such as evaluating the sinuses.    This video is for research only. The American Academy of Allergy, Asthma &amp; Immunology does not endorse products. Be sure to consult your state and local HIPAA and telehealth regulations as they may differ across the country. A practitioner should also be aware of the limitations of taking a physical exam while using a video platform. This approach will not be the ideal solution for all patient encounters, but it is one tool to consider to meet the needs of your practice and your patients.">
            <a:hlinkClick r:id="rId3"/>
          </p:cNvPr>
          <p:cNvPicPr preferRelativeResize="0">
            <a:picLocks noGrp="1"/>
          </p:cNvPicPr>
          <p:nvPr>
            <p:ph sz="half" idx="1"/>
          </p:nvPr>
        </p:nvPicPr>
        <p:blipFill rotWithShape="1">
          <a:blip r:embed="rId4">
            <a:alphaModFix/>
          </a:blip>
          <a:srcRect/>
          <a:stretch/>
        </p:blipFill>
        <p:spPr>
          <a:xfrm>
            <a:off x="3783916" y="1583872"/>
            <a:ext cx="7028202" cy="4773952"/>
          </a:xfrm>
          <a:prstGeom prst="rect">
            <a:avLst/>
          </a:prstGeom>
          <a:noFill/>
          <a:ln>
            <a:noFill/>
          </a:ln>
        </p:spPr>
      </p:pic>
      <p:sp>
        <p:nvSpPr>
          <p:cNvPr id="4" name="TextBox 3"/>
          <p:cNvSpPr txBox="1"/>
          <p:nvPr/>
        </p:nvSpPr>
        <p:spPr>
          <a:xfrm>
            <a:off x="1104900" y="6409432"/>
            <a:ext cx="12793980" cy="1077218"/>
          </a:xfrm>
          <a:prstGeom prst="rect">
            <a:avLst/>
          </a:prstGeom>
          <a:noFill/>
        </p:spPr>
        <p:txBody>
          <a:bodyPr wrap="square" rtlCol="0">
            <a:spAutoFit/>
          </a:bodyPr>
          <a:lstStyle/>
          <a:p>
            <a:pPr lvl="0" algn="ctr">
              <a:spcBef>
                <a:spcPts val="1200"/>
              </a:spcBef>
              <a:spcAft>
                <a:spcPts val="1200"/>
              </a:spcAft>
              <a:buSzPts val="4480"/>
            </a:pPr>
            <a:r>
              <a:rPr lang="en-US" sz="3200" i="1" dirty="0">
                <a:solidFill>
                  <a:srgbClr val="414042"/>
                </a:solidFill>
                <a:latin typeface="Century Gothic" panose="020B0502020202020204" pitchFamily="34" charset="0"/>
              </a:rPr>
              <a:t>* We do not recommend having patients send pictures to your personal cell phone numbers</a:t>
            </a:r>
          </a:p>
        </p:txBody>
      </p:sp>
    </p:spTree>
    <p:extLst>
      <p:ext uri="{BB962C8B-B14F-4D97-AF65-F5344CB8AC3E}">
        <p14:creationId xmlns:p14="http://schemas.microsoft.com/office/powerpoint/2010/main" val="11220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Physical Exam Tips Continued - Abdominal Exam </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10" name="Google Shape;336;p23" title="How to conduct an abdominal exam through telemedicine">
            <a:hlinkClick r:id="rId3"/>
          </p:cNvPr>
          <p:cNvPicPr preferRelativeResize="0">
            <a:picLocks noGrp="1"/>
          </p:cNvPicPr>
          <p:nvPr>
            <p:ph sz="half" idx="1"/>
          </p:nvPr>
        </p:nvPicPr>
        <p:blipFill>
          <a:blip r:embed="rId4">
            <a:alphaModFix/>
          </a:blip>
          <a:stretch>
            <a:fillRect/>
          </a:stretch>
        </p:blipFill>
        <p:spPr>
          <a:xfrm>
            <a:off x="3037783" y="2232932"/>
            <a:ext cx="8928213" cy="5029200"/>
          </a:xfrm>
          <a:prstGeom prst="rect">
            <a:avLst/>
          </a:prstGeom>
          <a:noFill/>
          <a:ln>
            <a:noFill/>
          </a:ln>
        </p:spPr>
      </p:pic>
    </p:spTree>
    <p:extLst>
      <p:ext uri="{BB962C8B-B14F-4D97-AF65-F5344CB8AC3E}">
        <p14:creationId xmlns:p14="http://schemas.microsoft.com/office/powerpoint/2010/main" val="136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Physical Exam Tips Continued - Musculoskeletal Exam </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9" name="Google Shape;347;p24" descr="How to conduct a musculoskeletal exam through telemedicine" title="How to do a musculoskeletal exam through video">
            <a:hlinkClick r:id="rId3"/>
          </p:cNvPr>
          <p:cNvPicPr preferRelativeResize="0">
            <a:picLocks noGrp="1"/>
          </p:cNvPicPr>
          <p:nvPr>
            <p:ph sz="half" idx="1"/>
          </p:nvPr>
        </p:nvPicPr>
        <p:blipFill>
          <a:blip r:embed="rId4">
            <a:alphaModFix/>
          </a:blip>
          <a:stretch>
            <a:fillRect/>
          </a:stretch>
        </p:blipFill>
        <p:spPr>
          <a:xfrm>
            <a:off x="2871788" y="2128838"/>
            <a:ext cx="9004401" cy="4974090"/>
          </a:xfrm>
          <a:prstGeom prst="rect">
            <a:avLst/>
          </a:prstGeom>
          <a:noFill/>
          <a:ln>
            <a:noFill/>
          </a:ln>
        </p:spPr>
      </p:pic>
    </p:spTree>
    <p:extLst>
      <p:ext uri="{BB962C8B-B14F-4D97-AF65-F5344CB8AC3E}">
        <p14:creationId xmlns:p14="http://schemas.microsoft.com/office/powerpoint/2010/main" val="15345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Physical Exam - Neurologic Exam</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10" name="Google Shape;358;p25" descr="While the use of telemedicine for neurological patients is frequently used, the COVID-19 pandemic has led to exponential adoption of the practice for many neurologists. However, many physicians do not feel adequately prepared to perform the neurologic exam via telemedicine. This video will provide examiners with tips on how to perform the exam virtually. &#10;&#10;To view more NeuroBytes visit http://www.AAN.com/view/NeuroBytes &#10;&#10;Music: &quot;Inspired&quot; by Kevin MacLeod, Incomptech (https://incompetech.filmmusic.io/) &#10;&#10;Visit the American Academy of Neurology at https://www.aan.com &#10;Connect with the AAN Facebook: http://bit.ly/2feMxW4 &#10;Twitter: https://bit.ly/1orvPet &#10;Instagram: http://bit.ly/2eVgsz4 &#10;LinkedIn: http://bit.ly/22mKzkM" title="NeuroBytes: The Neurologic Exam via Telemedicine - American Academy of Neurology">
            <a:hlinkClick r:id="rId3"/>
          </p:cNvPr>
          <p:cNvPicPr preferRelativeResize="0">
            <a:picLocks noGrp="1"/>
          </p:cNvPicPr>
          <p:nvPr>
            <p:ph sz="half" idx="1"/>
          </p:nvPr>
        </p:nvPicPr>
        <p:blipFill>
          <a:blip r:embed="rId4">
            <a:alphaModFix/>
          </a:blip>
          <a:stretch>
            <a:fillRect/>
          </a:stretch>
        </p:blipFill>
        <p:spPr>
          <a:xfrm>
            <a:off x="2792788" y="1685925"/>
            <a:ext cx="8874914" cy="5426825"/>
          </a:xfrm>
          <a:prstGeom prst="rect">
            <a:avLst/>
          </a:prstGeom>
          <a:noFill/>
          <a:ln>
            <a:noFill/>
          </a:ln>
        </p:spPr>
      </p:pic>
    </p:spTree>
    <p:extLst>
      <p:ext uri="{BB962C8B-B14F-4D97-AF65-F5344CB8AC3E}">
        <p14:creationId xmlns:p14="http://schemas.microsoft.com/office/powerpoint/2010/main" val="316170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3797" y="2079813"/>
            <a:ext cx="11364686" cy="1425485"/>
          </a:xfrm>
        </p:spPr>
        <p:txBody>
          <a:bodyPr/>
          <a:lstStyle/>
          <a:p>
            <a:r>
              <a:rPr lang="en-US" b="1" dirty="0" err="1"/>
              <a:t>TeleHealth</a:t>
            </a:r>
            <a:r>
              <a:rPr lang="en-US" b="1" dirty="0"/>
              <a:t>: </a:t>
            </a:r>
            <a:r>
              <a:rPr lang="en-US" dirty="0"/>
              <a:t>Closing Your Visit</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3626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Closing the Visit</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3" name="Content Placeholder 2"/>
          <p:cNvSpPr>
            <a:spLocks noGrp="1"/>
          </p:cNvSpPr>
          <p:nvPr>
            <p:ph sz="half" idx="1"/>
          </p:nvPr>
        </p:nvSpPr>
        <p:spPr>
          <a:xfrm>
            <a:off x="1104900" y="1736049"/>
            <a:ext cx="12793980" cy="5350804"/>
          </a:xfrm>
        </p:spPr>
        <p:txBody>
          <a:bodyPr/>
          <a:lstStyle/>
          <a:p>
            <a:pPr marL="457200" lvl="0" indent="-457200">
              <a:spcBef>
                <a:spcPts val="1200"/>
              </a:spcBef>
              <a:buSzPts val="3600"/>
            </a:pPr>
            <a:r>
              <a:rPr lang="en-US" sz="4400" dirty="0"/>
              <a:t>At the conclusion of your visit, explicitly state your recommendations and follow-up plan</a:t>
            </a:r>
          </a:p>
          <a:p>
            <a:pPr marL="457200" lvl="0" indent="-457200">
              <a:spcBef>
                <a:spcPts val="1600"/>
              </a:spcBef>
              <a:buSzPts val="3600"/>
            </a:pPr>
            <a:r>
              <a:rPr lang="en-US" sz="4400" dirty="0"/>
              <a:t>Ask for read-back verification from the patient </a:t>
            </a:r>
          </a:p>
          <a:p>
            <a:pPr marL="457200" lvl="0" indent="-457200">
              <a:spcBef>
                <a:spcPts val="1600"/>
              </a:spcBef>
              <a:spcAft>
                <a:spcPts val="1600"/>
              </a:spcAft>
              <a:buSzPts val="3600"/>
            </a:pPr>
            <a:r>
              <a:rPr lang="en-US" sz="4400" dirty="0"/>
              <a:t>Can send them a recap of your recommendations and instructional resources to their</a:t>
            </a:r>
            <a:endParaRPr lang="en-US" sz="4800" dirty="0"/>
          </a:p>
        </p:txBody>
      </p:sp>
    </p:spTree>
    <p:extLst>
      <p:ext uri="{BB962C8B-B14F-4D97-AF65-F5344CB8AC3E}">
        <p14:creationId xmlns:p14="http://schemas.microsoft.com/office/powerpoint/2010/main" val="33331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3797" y="885495"/>
            <a:ext cx="11364686" cy="1425485"/>
          </a:xfrm>
        </p:spPr>
        <p:txBody>
          <a:bodyPr/>
          <a:lstStyle/>
          <a:p>
            <a:r>
              <a:rPr lang="en-US" b="1" dirty="0"/>
              <a:t>Platforms: What is Being Used by the University of Utah</a:t>
            </a:r>
            <a:endParaRPr lang="en-US"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3650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TeleHealth</a:t>
            </a:r>
            <a:r>
              <a:rPr lang="en-US" dirty="0"/>
              <a:t>?</a:t>
            </a:r>
            <a:endParaRPr lang="en-US" dirty="0">
              <a:solidFill>
                <a:schemeClr val="bg1">
                  <a:lumMod val="50000"/>
                </a:schemeClr>
              </a:solidFill>
            </a:endParaRPr>
          </a:p>
        </p:txBody>
      </p:sp>
      <p:sp>
        <p:nvSpPr>
          <p:cNvPr id="5" name="Content Placeholder 4"/>
          <p:cNvSpPr>
            <a:spLocks noGrp="1"/>
          </p:cNvSpPr>
          <p:nvPr>
            <p:ph sz="half" idx="1"/>
          </p:nvPr>
        </p:nvSpPr>
        <p:spPr>
          <a:xfrm>
            <a:off x="1104900" y="1744886"/>
            <a:ext cx="12793980" cy="5350804"/>
          </a:xfrm>
        </p:spPr>
        <p:txBody>
          <a:bodyPr/>
          <a:lstStyle/>
          <a:p>
            <a:pPr marL="0" indent="0">
              <a:buNone/>
            </a:pPr>
            <a:r>
              <a:rPr lang="en-US" sz="4800" b="1" dirty="0"/>
              <a:t>Definition: </a:t>
            </a:r>
            <a:r>
              <a:rPr lang="en-US" sz="4800" dirty="0"/>
              <a:t>the remote delivery of health care services and clinical information using telecommunications technology. This includes a wide array of clinical services using internet, wireless, satellite, and telephone media</a:t>
            </a:r>
            <a:r>
              <a:rPr lang="en-US" sz="4800" baseline="30000" dirty="0"/>
              <a:t>1</a:t>
            </a:r>
            <a:r>
              <a:rPr lang="en-US" sz="4800" dirty="0"/>
              <a:t>. </a:t>
            </a:r>
            <a:endParaRPr lang="en-US" sz="4800" b="1" dirty="0"/>
          </a:p>
          <a:p>
            <a:endParaRPr lang="en-US" dirty="0"/>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0277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3"/>
          <p:cNvSpPr txBox="1">
            <a:spLocks noGrp="1"/>
          </p:cNvSpPr>
          <p:nvPr>
            <p:ph type="title"/>
          </p:nvPr>
        </p:nvSpPr>
        <p:spPr>
          <a:xfrm>
            <a:off x="1032154" y="355513"/>
            <a:ext cx="9595500" cy="659400"/>
          </a:xfrm>
          <a:prstGeom prst="rect">
            <a:avLst/>
          </a:prstGeom>
          <a:noFill/>
          <a:ln>
            <a:noFill/>
          </a:ln>
        </p:spPr>
        <p:txBody>
          <a:bodyPr spcFirstLastPara="1" wrap="square" lIns="91425" tIns="45700" rIns="91425" bIns="45700" anchor="t" anchorCtr="0">
            <a:noAutofit/>
          </a:bodyPr>
          <a:lstStyle/>
          <a:p>
            <a:pPr>
              <a:buSzPts val="4400"/>
            </a:pPr>
            <a:r>
              <a:rPr lang="en-US" dirty="0"/>
              <a:t>EPIC MYCHART</a:t>
            </a:r>
            <a:endParaRPr dirty="0"/>
          </a:p>
        </p:txBody>
      </p:sp>
      <p:sp>
        <p:nvSpPr>
          <p:cNvPr id="465" name="Google Shape;465;p33"/>
          <p:cNvSpPr txBox="1">
            <a:spLocks noGrp="1"/>
          </p:cNvSpPr>
          <p:nvPr>
            <p:ph type="body" idx="3"/>
          </p:nvPr>
        </p:nvSpPr>
        <p:spPr>
          <a:xfrm>
            <a:off x="3773373" y="7866925"/>
            <a:ext cx="893400" cy="304800"/>
          </a:xfrm>
          <a:prstGeom prst="rect">
            <a:avLst/>
          </a:prstGeom>
          <a:noFill/>
          <a:ln>
            <a:noFill/>
          </a:ln>
        </p:spPr>
        <p:txBody>
          <a:bodyPr spcFirstLastPara="1" wrap="square" lIns="91425" tIns="45700" rIns="91425" bIns="45700" anchor="t" anchorCtr="0">
            <a:noAutofit/>
          </a:bodyPr>
          <a:lstStyle/>
          <a:p>
            <a:pPr marL="0" indent="0">
              <a:spcBef>
                <a:spcPts val="0"/>
              </a:spcBef>
            </a:pPr>
            <a:endParaRPr/>
          </a:p>
        </p:txBody>
      </p:sp>
      <p:sp>
        <p:nvSpPr>
          <p:cNvPr id="466" name="Google Shape;466;p33"/>
          <p:cNvSpPr txBox="1">
            <a:spLocks noGrp="1"/>
          </p:cNvSpPr>
          <p:nvPr>
            <p:ph type="body" idx="4"/>
          </p:nvPr>
        </p:nvSpPr>
        <p:spPr>
          <a:xfrm>
            <a:off x="4936504" y="7866925"/>
            <a:ext cx="893400" cy="304800"/>
          </a:xfrm>
          <a:prstGeom prst="rect">
            <a:avLst/>
          </a:prstGeom>
          <a:noFill/>
          <a:ln>
            <a:noFill/>
          </a:ln>
        </p:spPr>
        <p:txBody>
          <a:bodyPr spcFirstLastPara="1" wrap="square" lIns="91425" tIns="45700" rIns="91425" bIns="45700" anchor="t" anchorCtr="0">
            <a:noAutofit/>
          </a:bodyPr>
          <a:lstStyle/>
          <a:p>
            <a:pPr marL="0" indent="0">
              <a:spcBef>
                <a:spcPts val="0"/>
              </a:spcBef>
            </a:pPr>
            <a:endParaRPr/>
          </a:p>
        </p:txBody>
      </p:sp>
      <p:sp>
        <p:nvSpPr>
          <p:cNvPr id="467" name="Google Shape;467;p33"/>
          <p:cNvSpPr txBox="1">
            <a:spLocks noGrp="1"/>
          </p:cNvSpPr>
          <p:nvPr>
            <p:ph type="body" idx="5"/>
          </p:nvPr>
        </p:nvSpPr>
        <p:spPr>
          <a:xfrm>
            <a:off x="6099636" y="7866925"/>
            <a:ext cx="893400" cy="304800"/>
          </a:xfrm>
          <a:prstGeom prst="rect">
            <a:avLst/>
          </a:prstGeom>
          <a:noFill/>
          <a:ln>
            <a:noFill/>
          </a:ln>
        </p:spPr>
        <p:txBody>
          <a:bodyPr spcFirstLastPara="1" wrap="square" lIns="91425" tIns="45700" rIns="91425" bIns="45700" anchor="t" anchorCtr="0">
            <a:noAutofit/>
          </a:bodyPr>
          <a:lstStyle/>
          <a:p>
            <a:pPr marL="0" indent="0">
              <a:spcBef>
                <a:spcPts val="0"/>
              </a:spcBef>
            </a:pPr>
            <a:endParaRPr/>
          </a:p>
        </p:txBody>
      </p:sp>
      <p:sp>
        <p:nvSpPr>
          <p:cNvPr id="468" name="Google Shape;468;p33"/>
          <p:cNvSpPr txBox="1"/>
          <p:nvPr/>
        </p:nvSpPr>
        <p:spPr>
          <a:xfrm>
            <a:off x="1032154" y="1237675"/>
            <a:ext cx="10187700" cy="18699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n-US" sz="2400" u="sng" dirty="0" err="1">
                <a:solidFill>
                  <a:schemeClr val="hlink"/>
                </a:solidFill>
                <a:latin typeface="Century Gothic"/>
                <a:ea typeface="Century Gothic"/>
                <a:cs typeface="Century Gothic"/>
                <a:sym typeface="Century Gothic"/>
                <a:hlinkClick r:id="rId3"/>
              </a:rPr>
              <a:t>MyChart</a:t>
            </a:r>
            <a:r>
              <a:rPr lang="en-US" sz="2400" u="sng" dirty="0">
                <a:solidFill>
                  <a:schemeClr val="hlink"/>
                </a:solidFill>
                <a:latin typeface="Century Gothic"/>
                <a:ea typeface="Century Gothic"/>
                <a:cs typeface="Century Gothic"/>
                <a:sym typeface="Century Gothic"/>
                <a:hlinkClick r:id="rId3"/>
              </a:rPr>
              <a:t> Virtual Visit Checklist </a:t>
            </a:r>
            <a:endParaRPr sz="2400" dirty="0">
              <a:solidFill>
                <a:srgbClr val="000000"/>
              </a:solidFill>
              <a:latin typeface="Century Gothic"/>
              <a:ea typeface="Century Gothic"/>
              <a:cs typeface="Century Gothic"/>
              <a:sym typeface="Century Gothic"/>
            </a:endParaRPr>
          </a:p>
          <a:p>
            <a:pPr>
              <a:buClr>
                <a:srgbClr val="000000"/>
              </a:buClr>
              <a:buSzPts val="2000"/>
            </a:pPr>
            <a:endParaRPr sz="2400" dirty="0">
              <a:solidFill>
                <a:srgbClr val="000000"/>
              </a:solidFill>
              <a:latin typeface="Century Gothic"/>
              <a:ea typeface="Century Gothic"/>
              <a:cs typeface="Century Gothic"/>
              <a:sym typeface="Century Gothic"/>
            </a:endParaRPr>
          </a:p>
          <a:p>
            <a:pPr>
              <a:buClr>
                <a:srgbClr val="000000"/>
              </a:buClr>
              <a:buSzPts val="2000"/>
            </a:pPr>
            <a:r>
              <a:rPr lang="en-US" sz="2400" u="sng" dirty="0" err="1">
                <a:solidFill>
                  <a:schemeClr val="hlink"/>
                </a:solidFill>
                <a:latin typeface="Century Gothic"/>
                <a:ea typeface="Century Gothic"/>
                <a:cs typeface="Century Gothic"/>
                <a:sym typeface="Century Gothic"/>
                <a:hlinkClick r:id="rId4"/>
              </a:rPr>
              <a:t>MyChart</a:t>
            </a:r>
            <a:r>
              <a:rPr lang="en-US" sz="2400" u="sng" dirty="0">
                <a:solidFill>
                  <a:schemeClr val="hlink"/>
                </a:solidFill>
                <a:latin typeface="Century Gothic"/>
                <a:ea typeface="Century Gothic"/>
                <a:cs typeface="Century Gothic"/>
                <a:sym typeface="Century Gothic"/>
                <a:hlinkClick r:id="rId4"/>
              </a:rPr>
              <a:t> Virtual Visit Helpful Resources </a:t>
            </a:r>
            <a:endParaRPr sz="2400" dirty="0">
              <a:solidFill>
                <a:schemeClr val="dk1"/>
              </a:solidFill>
              <a:latin typeface="Century Gothic"/>
              <a:ea typeface="Century Gothic"/>
              <a:cs typeface="Century Gothic"/>
              <a:sym typeface="Century Gothic"/>
            </a:endParaRPr>
          </a:p>
          <a:p>
            <a:pPr>
              <a:buClr>
                <a:schemeClr val="dk1"/>
              </a:buClr>
              <a:buSzPts val="1100"/>
            </a:pPr>
            <a:endParaRPr sz="2000" dirty="0">
              <a:solidFill>
                <a:schemeClr val="dk1"/>
              </a:solidFill>
              <a:latin typeface="Century Gothic"/>
              <a:ea typeface="Century Gothic"/>
              <a:cs typeface="Century Gothic"/>
              <a:sym typeface="Century Gothic"/>
            </a:endParaRPr>
          </a:p>
          <a:p>
            <a:pPr>
              <a:buClr>
                <a:srgbClr val="000000"/>
              </a:buClr>
              <a:buSzPts val="2000"/>
            </a:pPr>
            <a:endParaRPr sz="2000" dirty="0">
              <a:solidFill>
                <a:srgbClr val="000000"/>
              </a:solidFill>
              <a:latin typeface="Century Gothic"/>
              <a:ea typeface="Century Gothic"/>
              <a:cs typeface="Century Gothic"/>
              <a:sym typeface="Century Gothic"/>
            </a:endParaRPr>
          </a:p>
        </p:txBody>
      </p:sp>
      <p:pic>
        <p:nvPicPr>
          <p:cNvPr id="469" name="Google Shape;469;p33"/>
          <p:cNvPicPr preferRelativeResize="0"/>
          <p:nvPr/>
        </p:nvPicPr>
        <p:blipFill>
          <a:blip r:embed="rId5">
            <a:alphaModFix/>
          </a:blip>
          <a:stretch>
            <a:fillRect/>
          </a:stretch>
        </p:blipFill>
        <p:spPr>
          <a:xfrm>
            <a:off x="2336800" y="2769350"/>
            <a:ext cx="8693225" cy="4652050"/>
          </a:xfrm>
          <a:prstGeom prst="rect">
            <a:avLst/>
          </a:prstGeom>
          <a:noFill/>
          <a:ln>
            <a:noFill/>
          </a:ln>
        </p:spPr>
      </p:pic>
    </p:spTree>
    <p:extLst>
      <p:ext uri="{BB962C8B-B14F-4D97-AF65-F5344CB8AC3E}">
        <p14:creationId xmlns:p14="http://schemas.microsoft.com/office/powerpoint/2010/main" val="275781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29"/>
          <p:cNvGrpSpPr/>
          <p:nvPr/>
        </p:nvGrpSpPr>
        <p:grpSpPr>
          <a:xfrm>
            <a:off x="1134921" y="1792974"/>
            <a:ext cx="12602203" cy="5119301"/>
            <a:chOff x="644202" y="1942450"/>
            <a:chExt cx="10095374" cy="3229999"/>
          </a:xfrm>
        </p:grpSpPr>
        <p:grpSp>
          <p:nvGrpSpPr>
            <p:cNvPr id="395" name="Google Shape;395;p29"/>
            <p:cNvGrpSpPr/>
            <p:nvPr/>
          </p:nvGrpSpPr>
          <p:grpSpPr>
            <a:xfrm>
              <a:off x="644202" y="1942450"/>
              <a:ext cx="10095374" cy="3229999"/>
              <a:chOff x="644202" y="1942450"/>
              <a:chExt cx="10095374" cy="3229999"/>
            </a:xfrm>
          </p:grpSpPr>
          <p:pic>
            <p:nvPicPr>
              <p:cNvPr id="396" name="Google Shape;396;p29"/>
              <p:cNvPicPr preferRelativeResize="0"/>
              <p:nvPr/>
            </p:nvPicPr>
            <p:blipFill rotWithShape="1">
              <a:blip r:embed="rId3">
                <a:alphaModFix/>
              </a:blip>
              <a:srcRect r="28201" b="59161"/>
              <a:stretch/>
            </p:blipFill>
            <p:spPr>
              <a:xfrm>
                <a:off x="644202" y="1942450"/>
                <a:ext cx="10095374" cy="3229999"/>
              </a:xfrm>
              <a:prstGeom prst="rect">
                <a:avLst/>
              </a:prstGeom>
              <a:noFill/>
              <a:ln>
                <a:noFill/>
              </a:ln>
            </p:spPr>
          </p:pic>
          <p:sp>
            <p:nvSpPr>
              <p:cNvPr id="397" name="Google Shape;397;p29"/>
              <p:cNvSpPr/>
              <p:nvPr/>
            </p:nvSpPr>
            <p:spPr>
              <a:xfrm>
                <a:off x="2095175" y="4164650"/>
                <a:ext cx="893400" cy="1110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98" name="Google Shape;398;p29"/>
            <p:cNvSpPr/>
            <p:nvPr/>
          </p:nvSpPr>
          <p:spPr>
            <a:xfrm>
              <a:off x="5627000" y="2854800"/>
              <a:ext cx="657300" cy="251100"/>
            </a:xfrm>
            <a:prstGeom prst="rect">
              <a:avLst/>
            </a:prstGeom>
            <a:solidFill>
              <a:srgbClr val="FFFFFF"/>
            </a:solidFill>
            <a:ln>
              <a:noFill/>
            </a:ln>
          </p:spPr>
          <p:txBody>
            <a:bodyPr spcFirstLastPara="1" wrap="square" lIns="91425" tIns="91425" rIns="91425" bIns="91425" anchor="ctr" anchorCtr="0">
              <a:noAutofit/>
            </a:bodyPr>
            <a:lstStyle/>
            <a:p>
              <a:endParaRPr/>
            </a:p>
          </p:txBody>
        </p:sp>
      </p:grpSp>
      <p:sp>
        <p:nvSpPr>
          <p:cNvPr id="399" name="Google Shape;399;p29"/>
          <p:cNvSpPr txBox="1">
            <a:spLocks noGrp="1"/>
          </p:cNvSpPr>
          <p:nvPr>
            <p:ph type="title"/>
          </p:nvPr>
        </p:nvSpPr>
        <p:spPr>
          <a:xfrm>
            <a:off x="1134921" y="380121"/>
            <a:ext cx="9595500" cy="659400"/>
          </a:xfrm>
          <a:prstGeom prst="rect">
            <a:avLst/>
          </a:prstGeom>
          <a:noFill/>
          <a:ln>
            <a:noFill/>
          </a:ln>
        </p:spPr>
        <p:txBody>
          <a:bodyPr spcFirstLastPara="1" wrap="square" lIns="91425" tIns="45700" rIns="91425" bIns="45700" anchor="t" anchorCtr="0">
            <a:noAutofit/>
          </a:bodyPr>
          <a:lstStyle/>
          <a:p>
            <a:pPr>
              <a:buSzPts val="4400"/>
            </a:pPr>
            <a:r>
              <a:rPr lang="en-US" dirty="0"/>
              <a:t>ZOOM</a:t>
            </a:r>
            <a:endParaRPr dirty="0"/>
          </a:p>
        </p:txBody>
      </p:sp>
      <p:sp>
        <p:nvSpPr>
          <p:cNvPr id="400" name="Google Shape;400;p29"/>
          <p:cNvSpPr txBox="1">
            <a:spLocks noGrp="1"/>
          </p:cNvSpPr>
          <p:nvPr>
            <p:ph type="body" idx="3"/>
          </p:nvPr>
        </p:nvSpPr>
        <p:spPr>
          <a:xfrm>
            <a:off x="3773373" y="7866925"/>
            <a:ext cx="893400" cy="304800"/>
          </a:xfrm>
          <a:prstGeom prst="rect">
            <a:avLst/>
          </a:prstGeom>
          <a:noFill/>
          <a:ln>
            <a:noFill/>
          </a:ln>
        </p:spPr>
        <p:txBody>
          <a:bodyPr spcFirstLastPara="1" wrap="square" lIns="91425" tIns="45700" rIns="91425" bIns="45700" anchor="t" anchorCtr="0">
            <a:noAutofit/>
          </a:bodyPr>
          <a:lstStyle/>
          <a:p>
            <a:pPr marL="0" indent="0">
              <a:spcBef>
                <a:spcPts val="0"/>
              </a:spcBef>
            </a:pPr>
            <a:endParaRPr/>
          </a:p>
        </p:txBody>
      </p:sp>
      <p:sp>
        <p:nvSpPr>
          <p:cNvPr id="401" name="Google Shape;401;p29"/>
          <p:cNvSpPr txBox="1">
            <a:spLocks noGrp="1"/>
          </p:cNvSpPr>
          <p:nvPr>
            <p:ph type="body" idx="4"/>
          </p:nvPr>
        </p:nvSpPr>
        <p:spPr>
          <a:xfrm>
            <a:off x="4936504" y="7866925"/>
            <a:ext cx="893400" cy="304800"/>
          </a:xfrm>
          <a:prstGeom prst="rect">
            <a:avLst/>
          </a:prstGeom>
          <a:noFill/>
          <a:ln>
            <a:noFill/>
          </a:ln>
        </p:spPr>
        <p:txBody>
          <a:bodyPr spcFirstLastPara="1" wrap="square" lIns="91425" tIns="45700" rIns="91425" bIns="45700" anchor="t" anchorCtr="0">
            <a:noAutofit/>
          </a:bodyPr>
          <a:lstStyle/>
          <a:p>
            <a:pPr marL="0" indent="0">
              <a:spcBef>
                <a:spcPts val="0"/>
              </a:spcBef>
            </a:pPr>
            <a:endParaRPr/>
          </a:p>
        </p:txBody>
      </p:sp>
      <p:sp>
        <p:nvSpPr>
          <p:cNvPr id="402" name="Google Shape;402;p29"/>
          <p:cNvSpPr txBox="1">
            <a:spLocks noGrp="1"/>
          </p:cNvSpPr>
          <p:nvPr>
            <p:ph type="body" idx="5"/>
          </p:nvPr>
        </p:nvSpPr>
        <p:spPr>
          <a:xfrm>
            <a:off x="6099636" y="7866925"/>
            <a:ext cx="893400" cy="304800"/>
          </a:xfrm>
          <a:prstGeom prst="rect">
            <a:avLst/>
          </a:prstGeom>
          <a:noFill/>
          <a:ln>
            <a:noFill/>
          </a:ln>
        </p:spPr>
        <p:txBody>
          <a:bodyPr spcFirstLastPara="1" wrap="square" lIns="91425" tIns="45700" rIns="91425" bIns="45700" anchor="t" anchorCtr="0">
            <a:noAutofit/>
          </a:bodyPr>
          <a:lstStyle/>
          <a:p>
            <a:pPr marL="0" indent="0">
              <a:spcBef>
                <a:spcPts val="0"/>
              </a:spcBef>
            </a:pPr>
            <a:endParaRPr/>
          </a:p>
        </p:txBody>
      </p:sp>
      <p:sp>
        <p:nvSpPr>
          <p:cNvPr id="403" name="Google Shape;403;p29"/>
          <p:cNvSpPr txBox="1"/>
          <p:nvPr/>
        </p:nvSpPr>
        <p:spPr>
          <a:xfrm>
            <a:off x="1220886" y="1223571"/>
            <a:ext cx="10650900" cy="5088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n-US" sz="2400" u="sng" dirty="0">
                <a:solidFill>
                  <a:schemeClr val="hlink"/>
                </a:solidFill>
                <a:latin typeface="Century Gothic"/>
                <a:ea typeface="Century Gothic"/>
                <a:cs typeface="Century Gothic"/>
                <a:sym typeface="Century Gothic"/>
                <a:hlinkClick r:id="rId4"/>
              </a:rPr>
              <a:t>What is Zoom? -  </a:t>
            </a:r>
            <a:r>
              <a:rPr lang="en-US" sz="2400" u="sng" dirty="0" err="1">
                <a:solidFill>
                  <a:schemeClr val="hlink"/>
                </a:solidFill>
                <a:latin typeface="Century Gothic"/>
                <a:ea typeface="Century Gothic"/>
                <a:cs typeface="Century Gothic"/>
                <a:sym typeface="Century Gothic"/>
                <a:hlinkClick r:id="rId4"/>
              </a:rPr>
              <a:t>TeleHealth</a:t>
            </a:r>
            <a:r>
              <a:rPr lang="en-US" sz="2400" u="sng" dirty="0">
                <a:solidFill>
                  <a:schemeClr val="hlink"/>
                </a:solidFill>
                <a:latin typeface="Century Gothic"/>
                <a:ea typeface="Century Gothic"/>
                <a:cs typeface="Century Gothic"/>
                <a:sym typeface="Century Gothic"/>
                <a:hlinkClick r:id="rId4"/>
              </a:rPr>
              <a:t> Training Module </a:t>
            </a:r>
            <a:endParaRPr sz="2400" dirty="0">
              <a:solidFill>
                <a:srgbClr val="000000"/>
              </a:solidFill>
              <a:latin typeface="Century Gothic"/>
              <a:ea typeface="Century Gothic"/>
              <a:cs typeface="Century Gothic"/>
              <a:sym typeface="Century Gothic"/>
            </a:endParaRPr>
          </a:p>
          <a:p>
            <a:pPr>
              <a:buClr>
                <a:srgbClr val="000000"/>
              </a:buClr>
              <a:buSzPts val="2000"/>
            </a:pPr>
            <a:endParaRPr sz="2400" dirty="0">
              <a:solidFill>
                <a:srgbClr val="000000"/>
              </a:solidFill>
              <a:latin typeface="Century Gothic"/>
              <a:ea typeface="Century Gothic"/>
              <a:cs typeface="Century Gothic"/>
              <a:sym typeface="Century Gothic"/>
            </a:endParaRPr>
          </a:p>
        </p:txBody>
      </p:sp>
      <p:sp>
        <p:nvSpPr>
          <p:cNvPr id="404" name="Google Shape;404;p29"/>
          <p:cNvSpPr/>
          <p:nvPr/>
        </p:nvSpPr>
        <p:spPr>
          <a:xfrm>
            <a:off x="7262750" y="3556800"/>
            <a:ext cx="657300" cy="213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405" name="Google Shape;405;p29"/>
          <p:cNvPicPr preferRelativeResize="0"/>
          <p:nvPr/>
        </p:nvPicPr>
        <p:blipFill rotWithShape="1">
          <a:blip r:embed="rId5">
            <a:alphaModFix/>
          </a:blip>
          <a:srcRect/>
          <a:stretch/>
        </p:blipFill>
        <p:spPr>
          <a:xfrm>
            <a:off x="9896170" y="3871966"/>
            <a:ext cx="2886050" cy="2886050"/>
          </a:xfrm>
          <a:prstGeom prst="rect">
            <a:avLst/>
          </a:prstGeom>
          <a:noFill/>
          <a:ln>
            <a:noFill/>
          </a:ln>
        </p:spPr>
      </p:pic>
      <p:sp>
        <p:nvSpPr>
          <p:cNvPr id="406" name="Google Shape;406;p29"/>
          <p:cNvSpPr txBox="1"/>
          <p:nvPr/>
        </p:nvSpPr>
        <p:spPr>
          <a:xfrm>
            <a:off x="1767036" y="6798465"/>
            <a:ext cx="2294400" cy="12192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US" sz="1400" dirty="0">
                <a:solidFill>
                  <a:srgbClr val="000000"/>
                </a:solidFill>
                <a:latin typeface="Century Gothic"/>
                <a:ea typeface="Century Gothic"/>
                <a:cs typeface="Century Gothic"/>
                <a:sym typeface="Century Gothic"/>
              </a:rPr>
              <a:t>Your provider will have a list of appointments. Highlight the appropriate visit. </a:t>
            </a:r>
            <a:endParaRPr sz="1400" dirty="0">
              <a:solidFill>
                <a:srgbClr val="000000"/>
              </a:solidFill>
              <a:latin typeface="Century Gothic"/>
              <a:ea typeface="Century Gothic"/>
              <a:cs typeface="Century Gothic"/>
              <a:sym typeface="Century Gothic"/>
            </a:endParaRPr>
          </a:p>
        </p:txBody>
      </p:sp>
      <p:sp>
        <p:nvSpPr>
          <p:cNvPr id="407" name="Google Shape;407;p29"/>
          <p:cNvSpPr/>
          <p:nvPr/>
        </p:nvSpPr>
        <p:spPr>
          <a:xfrm>
            <a:off x="4666773" y="4894154"/>
            <a:ext cx="934384" cy="571796"/>
          </a:xfrm>
          <a:prstGeom prst="ellipse">
            <a:avLst/>
          </a:prstGeom>
          <a:noFill/>
          <a:ln w="28575" cap="flat" cmpd="sng">
            <a:solidFill>
              <a:srgbClr val="B01C3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8" name="Google Shape;408;p29"/>
          <p:cNvSpPr txBox="1"/>
          <p:nvPr/>
        </p:nvSpPr>
        <p:spPr>
          <a:xfrm>
            <a:off x="4419379" y="6252322"/>
            <a:ext cx="1586700" cy="6594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US" sz="1400" dirty="0">
                <a:solidFill>
                  <a:schemeClr val="dk1"/>
                </a:solidFill>
                <a:latin typeface="Century Gothic"/>
                <a:ea typeface="Century Gothic"/>
                <a:cs typeface="Century Gothic"/>
                <a:sym typeface="Century Gothic"/>
              </a:rPr>
              <a:t>Click here to start a visit</a:t>
            </a:r>
            <a:endParaRPr sz="1400" dirty="0">
              <a:solidFill>
                <a:schemeClr val="dk1"/>
              </a:solidFill>
              <a:latin typeface="Century Gothic"/>
              <a:ea typeface="Century Gothic"/>
              <a:cs typeface="Century Gothic"/>
              <a:sym typeface="Century Gothic"/>
            </a:endParaRPr>
          </a:p>
        </p:txBody>
      </p:sp>
      <p:cxnSp>
        <p:nvCxnSpPr>
          <p:cNvPr id="409" name="Google Shape;409;p29"/>
          <p:cNvCxnSpPr/>
          <p:nvPr/>
        </p:nvCxnSpPr>
        <p:spPr>
          <a:xfrm rot="10800000">
            <a:off x="2781349" y="6389122"/>
            <a:ext cx="15300" cy="385800"/>
          </a:xfrm>
          <a:prstGeom prst="straightConnector1">
            <a:avLst/>
          </a:prstGeom>
          <a:noFill/>
          <a:ln w="28575" cap="flat" cmpd="sng">
            <a:solidFill>
              <a:srgbClr val="B01C32"/>
            </a:solidFill>
            <a:prstDash val="solid"/>
            <a:round/>
            <a:headEnd type="none" w="sm" len="sm"/>
            <a:tailEnd type="triangle" w="med" len="med"/>
          </a:ln>
        </p:spPr>
      </p:cxnSp>
      <p:cxnSp>
        <p:nvCxnSpPr>
          <p:cNvPr id="410" name="Google Shape;410;p29"/>
          <p:cNvCxnSpPr/>
          <p:nvPr/>
        </p:nvCxnSpPr>
        <p:spPr>
          <a:xfrm rot="10800000">
            <a:off x="5123317" y="5490917"/>
            <a:ext cx="0" cy="755100"/>
          </a:xfrm>
          <a:prstGeom prst="straightConnector1">
            <a:avLst/>
          </a:prstGeom>
          <a:noFill/>
          <a:ln w="28575" cap="flat" cmpd="sng">
            <a:solidFill>
              <a:srgbClr val="B01C32"/>
            </a:solidFill>
            <a:prstDash val="solid"/>
            <a:round/>
            <a:headEnd type="none" w="sm" len="sm"/>
            <a:tailEnd type="triangle" w="med" len="med"/>
          </a:ln>
        </p:spPr>
      </p:cxnSp>
    </p:spTree>
    <p:extLst>
      <p:ext uri="{BB962C8B-B14F-4D97-AF65-F5344CB8AC3E}">
        <p14:creationId xmlns:p14="http://schemas.microsoft.com/office/powerpoint/2010/main" val="236084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0"/>
          <p:cNvSpPr txBox="1">
            <a:spLocks noGrp="1"/>
          </p:cNvSpPr>
          <p:nvPr>
            <p:ph type="body" idx="3"/>
          </p:nvPr>
        </p:nvSpPr>
        <p:spPr>
          <a:xfrm>
            <a:off x="3773373"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17" name="Google Shape;417;p30"/>
          <p:cNvSpPr txBox="1">
            <a:spLocks noGrp="1"/>
          </p:cNvSpPr>
          <p:nvPr>
            <p:ph type="body" idx="4"/>
          </p:nvPr>
        </p:nvSpPr>
        <p:spPr>
          <a:xfrm>
            <a:off x="4936504"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18" name="Google Shape;418;p30"/>
          <p:cNvSpPr txBox="1">
            <a:spLocks noGrp="1"/>
          </p:cNvSpPr>
          <p:nvPr>
            <p:ph type="body" idx="5"/>
          </p:nvPr>
        </p:nvSpPr>
        <p:spPr>
          <a:xfrm>
            <a:off x="6099636"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pic>
        <p:nvPicPr>
          <p:cNvPr id="419" name="Google Shape;419;p30"/>
          <p:cNvPicPr preferRelativeResize="0"/>
          <p:nvPr/>
        </p:nvPicPr>
        <p:blipFill rotWithShape="1">
          <a:blip r:embed="rId3">
            <a:alphaModFix/>
          </a:blip>
          <a:srcRect/>
          <a:stretch/>
        </p:blipFill>
        <p:spPr>
          <a:xfrm>
            <a:off x="3518375" y="1174100"/>
            <a:ext cx="7348608" cy="4133600"/>
          </a:xfrm>
          <a:prstGeom prst="rect">
            <a:avLst/>
          </a:prstGeom>
          <a:noFill/>
          <a:ln>
            <a:noFill/>
          </a:ln>
        </p:spPr>
      </p:pic>
      <p:pic>
        <p:nvPicPr>
          <p:cNvPr id="420" name="Google Shape;420;p30"/>
          <p:cNvPicPr preferRelativeResize="0"/>
          <p:nvPr/>
        </p:nvPicPr>
        <p:blipFill rotWithShape="1">
          <a:blip r:embed="rId3">
            <a:alphaModFix/>
          </a:blip>
          <a:srcRect t="90781" r="89961" b="3782"/>
          <a:stretch/>
        </p:blipFill>
        <p:spPr>
          <a:xfrm>
            <a:off x="2097225" y="5384076"/>
            <a:ext cx="2246674" cy="684175"/>
          </a:xfrm>
          <a:prstGeom prst="rect">
            <a:avLst/>
          </a:prstGeom>
          <a:noFill/>
          <a:ln>
            <a:noFill/>
          </a:ln>
        </p:spPr>
      </p:pic>
      <p:pic>
        <p:nvPicPr>
          <p:cNvPr id="421" name="Google Shape;421;p30"/>
          <p:cNvPicPr preferRelativeResize="0"/>
          <p:nvPr/>
        </p:nvPicPr>
        <p:blipFill rotWithShape="1">
          <a:blip r:embed="rId3">
            <a:alphaModFix/>
          </a:blip>
          <a:srcRect l="38621" t="91304" r="33674" b="3259"/>
          <a:stretch/>
        </p:blipFill>
        <p:spPr>
          <a:xfrm>
            <a:off x="4666775" y="5384078"/>
            <a:ext cx="6200198" cy="684175"/>
          </a:xfrm>
          <a:prstGeom prst="rect">
            <a:avLst/>
          </a:prstGeom>
          <a:noFill/>
          <a:ln>
            <a:noFill/>
          </a:ln>
        </p:spPr>
      </p:pic>
      <p:pic>
        <p:nvPicPr>
          <p:cNvPr id="422" name="Google Shape;422;p30"/>
          <p:cNvPicPr preferRelativeResize="0"/>
          <p:nvPr/>
        </p:nvPicPr>
        <p:blipFill rotWithShape="1">
          <a:blip r:embed="rId3">
            <a:alphaModFix/>
          </a:blip>
          <a:srcRect l="94475" t="91305" b="3783"/>
          <a:stretch/>
        </p:blipFill>
        <p:spPr>
          <a:xfrm>
            <a:off x="11278100" y="5403001"/>
            <a:ext cx="1292602" cy="646326"/>
          </a:xfrm>
          <a:prstGeom prst="rect">
            <a:avLst/>
          </a:prstGeom>
          <a:noFill/>
          <a:ln>
            <a:noFill/>
          </a:ln>
        </p:spPr>
      </p:pic>
      <p:pic>
        <p:nvPicPr>
          <p:cNvPr id="423" name="Google Shape;423;p30"/>
          <p:cNvPicPr preferRelativeResize="0"/>
          <p:nvPr/>
        </p:nvPicPr>
        <p:blipFill rotWithShape="1">
          <a:blip r:embed="rId4">
            <a:alphaModFix/>
          </a:blip>
          <a:srcRect l="7827" t="80353" r="80892" b="8561"/>
          <a:stretch/>
        </p:blipFill>
        <p:spPr>
          <a:xfrm>
            <a:off x="2929426" y="4219950"/>
            <a:ext cx="2105899" cy="1164124"/>
          </a:xfrm>
          <a:prstGeom prst="rect">
            <a:avLst/>
          </a:prstGeom>
          <a:noFill/>
          <a:ln>
            <a:noFill/>
          </a:ln>
        </p:spPr>
      </p:pic>
      <p:sp>
        <p:nvSpPr>
          <p:cNvPr id="424" name="Google Shape;424;p30"/>
          <p:cNvSpPr/>
          <p:nvPr/>
        </p:nvSpPr>
        <p:spPr>
          <a:xfrm>
            <a:off x="5255431" y="2941881"/>
            <a:ext cx="3929400" cy="7665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a:ea typeface="Century Gothic"/>
              <a:cs typeface="Century Gothic"/>
              <a:sym typeface="Century Gothic"/>
            </a:endParaRPr>
          </a:p>
        </p:txBody>
      </p:sp>
      <p:sp>
        <p:nvSpPr>
          <p:cNvPr id="425" name="Google Shape;425;p30"/>
          <p:cNvSpPr txBox="1"/>
          <p:nvPr/>
        </p:nvSpPr>
        <p:spPr>
          <a:xfrm>
            <a:off x="4869023" y="2969694"/>
            <a:ext cx="4647300" cy="542400"/>
          </a:xfrm>
          <a:prstGeom prst="rect">
            <a:avLst/>
          </a:prstGeom>
          <a:noFill/>
          <a:ln>
            <a:noFill/>
          </a:ln>
        </p:spPr>
        <p:txBody>
          <a:bodyPr spcFirstLastPara="1" wrap="square" lIns="91425" tIns="91425" rIns="91425" bIns="91425" anchor="t" anchorCtr="0">
            <a:noAutofit/>
          </a:bodyPr>
          <a:lstStyle/>
          <a:p>
            <a:pPr algn="ctr">
              <a:buClr>
                <a:srgbClr val="000000"/>
              </a:buClr>
              <a:buSzPts val="4000"/>
            </a:pPr>
            <a:r>
              <a:rPr lang="en-US" sz="4000" b="1">
                <a:solidFill>
                  <a:schemeClr val="lt1"/>
                </a:solidFill>
                <a:latin typeface="Century Gothic"/>
                <a:ea typeface="Century Gothic"/>
                <a:cs typeface="Century Gothic"/>
                <a:sym typeface="Century Gothic"/>
              </a:rPr>
              <a:t>Your Name</a:t>
            </a:r>
            <a:endParaRPr sz="4000" b="1">
              <a:solidFill>
                <a:schemeClr val="lt1"/>
              </a:solidFill>
              <a:latin typeface="Century Gothic"/>
              <a:ea typeface="Century Gothic"/>
              <a:cs typeface="Century Gothic"/>
              <a:sym typeface="Century Gothic"/>
            </a:endParaRPr>
          </a:p>
        </p:txBody>
      </p:sp>
      <p:sp>
        <p:nvSpPr>
          <p:cNvPr id="426" name="Google Shape;426;p30"/>
          <p:cNvSpPr txBox="1">
            <a:spLocks noGrp="1"/>
          </p:cNvSpPr>
          <p:nvPr>
            <p:ph type="title"/>
          </p:nvPr>
        </p:nvSpPr>
        <p:spPr>
          <a:xfrm>
            <a:off x="1032154" y="322689"/>
            <a:ext cx="9595500" cy="659400"/>
          </a:xfrm>
          <a:prstGeom prst="rect">
            <a:avLst/>
          </a:prstGeom>
          <a:noFill/>
          <a:ln>
            <a:noFill/>
          </a:ln>
        </p:spPr>
        <p:txBody>
          <a:bodyPr spcFirstLastPara="1" wrap="square" lIns="91425" tIns="45700" rIns="91425" bIns="45700" anchor="t" anchorCtr="0">
            <a:noAutofit/>
          </a:bodyPr>
          <a:lstStyle/>
          <a:p>
            <a:pPr>
              <a:buSzPts val="4400"/>
            </a:pPr>
            <a:r>
              <a:rPr lang="en-US" dirty="0"/>
              <a:t>ZOOM APPEARANCE </a:t>
            </a:r>
            <a:endParaRPr dirty="0"/>
          </a:p>
        </p:txBody>
      </p:sp>
      <p:sp>
        <p:nvSpPr>
          <p:cNvPr id="427" name="Google Shape;427;p30"/>
          <p:cNvSpPr txBox="1"/>
          <p:nvPr/>
        </p:nvSpPr>
        <p:spPr>
          <a:xfrm>
            <a:off x="8513600" y="6144625"/>
            <a:ext cx="1498500" cy="12192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US" sz="1400">
                <a:solidFill>
                  <a:srgbClr val="000000"/>
                </a:solidFill>
                <a:latin typeface="Century Gothic"/>
                <a:ea typeface="Century Gothic"/>
                <a:cs typeface="Century Gothic"/>
                <a:sym typeface="Century Gothic"/>
              </a:rPr>
              <a:t>Using this function, you can share your screen and go over imaging with them</a:t>
            </a:r>
            <a:endParaRPr sz="1400">
              <a:solidFill>
                <a:srgbClr val="000000"/>
              </a:solidFill>
              <a:latin typeface="Century Gothic"/>
              <a:ea typeface="Century Gothic"/>
              <a:cs typeface="Century Gothic"/>
              <a:sym typeface="Century Gothic"/>
            </a:endParaRPr>
          </a:p>
        </p:txBody>
      </p:sp>
      <p:sp>
        <p:nvSpPr>
          <p:cNvPr id="428" name="Google Shape;428;p30"/>
          <p:cNvSpPr/>
          <p:nvPr/>
        </p:nvSpPr>
        <p:spPr>
          <a:xfrm>
            <a:off x="8513600" y="5204725"/>
            <a:ext cx="1404000" cy="1016100"/>
          </a:xfrm>
          <a:prstGeom prst="ellipse">
            <a:avLst/>
          </a:prstGeom>
          <a:noFill/>
          <a:ln w="28575" cap="flat" cmpd="sng">
            <a:solidFill>
              <a:srgbClr val="B01C3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9" name="Google Shape;429;p30"/>
          <p:cNvSpPr txBox="1"/>
          <p:nvPr/>
        </p:nvSpPr>
        <p:spPr>
          <a:xfrm>
            <a:off x="2929425" y="6093625"/>
            <a:ext cx="2106000" cy="10161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US" sz="1400">
                <a:solidFill>
                  <a:srgbClr val="000000"/>
                </a:solidFill>
                <a:latin typeface="Century Gothic"/>
                <a:ea typeface="Century Gothic"/>
                <a:cs typeface="Century Gothic"/>
                <a:sym typeface="Century Gothic"/>
              </a:rPr>
              <a:t>Using this function, you can choose a professional background</a:t>
            </a:r>
            <a:endParaRPr sz="1400">
              <a:solidFill>
                <a:srgbClr val="000000"/>
              </a:solidFill>
              <a:latin typeface="Century Gothic"/>
              <a:ea typeface="Century Gothic"/>
              <a:cs typeface="Century Gothic"/>
              <a:sym typeface="Century Gothic"/>
            </a:endParaRPr>
          </a:p>
        </p:txBody>
      </p:sp>
      <p:sp>
        <p:nvSpPr>
          <p:cNvPr id="430" name="Google Shape;430;p30"/>
          <p:cNvSpPr/>
          <p:nvPr/>
        </p:nvSpPr>
        <p:spPr>
          <a:xfrm>
            <a:off x="2851650" y="5038425"/>
            <a:ext cx="2106000" cy="364800"/>
          </a:xfrm>
          <a:prstGeom prst="ellipse">
            <a:avLst/>
          </a:prstGeom>
          <a:noFill/>
          <a:ln w="28575" cap="flat" cmpd="sng">
            <a:solidFill>
              <a:srgbClr val="B01C3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431" name="Google Shape;431;p30"/>
          <p:cNvCxnSpPr/>
          <p:nvPr/>
        </p:nvCxnSpPr>
        <p:spPr>
          <a:xfrm rot="10800000" flipH="1">
            <a:off x="4036300" y="5377800"/>
            <a:ext cx="64500" cy="314100"/>
          </a:xfrm>
          <a:prstGeom prst="straightConnector1">
            <a:avLst/>
          </a:prstGeom>
          <a:noFill/>
          <a:ln w="28575" cap="flat" cmpd="sng">
            <a:solidFill>
              <a:srgbClr val="B01C32"/>
            </a:solidFill>
            <a:prstDash val="solid"/>
            <a:round/>
            <a:headEnd type="none" w="sm" len="sm"/>
            <a:tailEnd type="triangle" w="med" len="med"/>
          </a:ln>
        </p:spPr>
      </p:cxnSp>
      <p:sp>
        <p:nvSpPr>
          <p:cNvPr id="432" name="Google Shape;432;p30"/>
          <p:cNvSpPr txBox="1"/>
          <p:nvPr/>
        </p:nvSpPr>
        <p:spPr>
          <a:xfrm>
            <a:off x="2097225" y="7058900"/>
            <a:ext cx="6363300" cy="607200"/>
          </a:xfrm>
          <a:prstGeom prst="rect">
            <a:avLst/>
          </a:prstGeom>
          <a:solidFill>
            <a:srgbClr val="D9D9D9"/>
          </a:solidFill>
          <a:ln w="19050" cap="flat" cmpd="sng">
            <a:solidFill>
              <a:srgbClr val="991C2C"/>
            </a:solidFill>
            <a:prstDash val="solid"/>
            <a:round/>
            <a:headEnd type="none" w="sm" len="sm"/>
            <a:tailEnd type="none" w="sm" len="sm"/>
          </a:ln>
        </p:spPr>
        <p:txBody>
          <a:bodyPr spcFirstLastPara="1" wrap="square" lIns="91425" tIns="91425" rIns="91425" bIns="91425" anchor="t" anchorCtr="0">
            <a:noAutofit/>
          </a:bodyPr>
          <a:lstStyle/>
          <a:p>
            <a:pPr>
              <a:spcAft>
                <a:spcPts val="1600"/>
              </a:spcAft>
              <a:buClr>
                <a:srgbClr val="000000"/>
              </a:buClr>
              <a:buSzPts val="1400"/>
            </a:pPr>
            <a:r>
              <a:rPr lang="en-US" sz="1400" b="1">
                <a:solidFill>
                  <a:srgbClr val="595959"/>
                </a:solidFill>
                <a:latin typeface="Century Gothic"/>
                <a:ea typeface="Century Gothic"/>
                <a:cs typeface="Century Gothic"/>
                <a:sym typeface="Century Gothic"/>
              </a:rPr>
              <a:t>University of Utah backgrounds to use with Zoom: </a:t>
            </a:r>
            <a:r>
              <a:rPr lang="en-US" sz="1400" u="sng">
                <a:solidFill>
                  <a:srgbClr val="1155CC"/>
                </a:solidFill>
                <a:latin typeface="Century Gothic"/>
                <a:ea typeface="Century Gothic"/>
                <a:cs typeface="Century Gothic"/>
                <a:sym typeface="Century Gothic"/>
                <a:hlinkClick r:id="rId5"/>
              </a:rPr>
              <a:t>https://umc.utah.edu/resources/asset-downloads/zoom-backgrounds/</a:t>
            </a:r>
            <a:endParaRPr sz="1400">
              <a:solidFill>
                <a:srgbClr val="000000"/>
              </a:solidFill>
              <a:latin typeface="Arial"/>
              <a:ea typeface="Arial"/>
              <a:cs typeface="Arial"/>
              <a:sym typeface="Arial"/>
            </a:endParaRPr>
          </a:p>
        </p:txBody>
      </p:sp>
      <p:cxnSp>
        <p:nvCxnSpPr>
          <p:cNvPr id="433" name="Google Shape;433;p30"/>
          <p:cNvCxnSpPr/>
          <p:nvPr/>
        </p:nvCxnSpPr>
        <p:spPr>
          <a:xfrm rot="10800000" flipH="1">
            <a:off x="9647375" y="5768100"/>
            <a:ext cx="64500" cy="314100"/>
          </a:xfrm>
          <a:prstGeom prst="straightConnector1">
            <a:avLst/>
          </a:prstGeom>
          <a:noFill/>
          <a:ln w="28575" cap="flat" cmpd="sng">
            <a:solidFill>
              <a:srgbClr val="B01C32"/>
            </a:solidFill>
            <a:prstDash val="solid"/>
            <a:round/>
            <a:headEnd type="none" w="sm" len="sm"/>
            <a:tailEnd type="triangle" w="med" len="med"/>
          </a:ln>
        </p:spPr>
      </p:cxnSp>
    </p:spTree>
    <p:extLst>
      <p:ext uri="{BB962C8B-B14F-4D97-AF65-F5344CB8AC3E}">
        <p14:creationId xmlns:p14="http://schemas.microsoft.com/office/powerpoint/2010/main" val="243781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1"/>
          <p:cNvSpPr txBox="1">
            <a:spLocks noGrp="1"/>
          </p:cNvSpPr>
          <p:nvPr>
            <p:ph type="title"/>
          </p:nvPr>
        </p:nvSpPr>
        <p:spPr>
          <a:xfrm>
            <a:off x="1301886" y="471377"/>
            <a:ext cx="9595500" cy="659400"/>
          </a:xfrm>
          <a:prstGeom prst="rect">
            <a:avLst/>
          </a:prstGeom>
          <a:noFill/>
          <a:ln>
            <a:noFill/>
          </a:ln>
        </p:spPr>
        <p:txBody>
          <a:bodyPr spcFirstLastPara="1" wrap="square" lIns="91425" tIns="45700" rIns="91425" bIns="45700" anchor="t" anchorCtr="0">
            <a:noAutofit/>
          </a:bodyPr>
          <a:lstStyle/>
          <a:p>
            <a:r>
              <a:rPr lang="en-US" dirty="0"/>
              <a:t>INTOUCH</a:t>
            </a:r>
            <a:endParaRPr dirty="0"/>
          </a:p>
        </p:txBody>
      </p:sp>
      <p:sp>
        <p:nvSpPr>
          <p:cNvPr id="440" name="Google Shape;440;p31"/>
          <p:cNvSpPr txBox="1">
            <a:spLocks noGrp="1"/>
          </p:cNvSpPr>
          <p:nvPr>
            <p:ph type="body" idx="3"/>
          </p:nvPr>
        </p:nvSpPr>
        <p:spPr>
          <a:xfrm>
            <a:off x="3773373"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41" name="Google Shape;441;p31"/>
          <p:cNvSpPr txBox="1">
            <a:spLocks noGrp="1"/>
          </p:cNvSpPr>
          <p:nvPr>
            <p:ph type="body" idx="4"/>
          </p:nvPr>
        </p:nvSpPr>
        <p:spPr>
          <a:xfrm>
            <a:off x="4936504"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42" name="Google Shape;442;p31"/>
          <p:cNvSpPr txBox="1">
            <a:spLocks noGrp="1"/>
          </p:cNvSpPr>
          <p:nvPr>
            <p:ph type="body" idx="5"/>
          </p:nvPr>
        </p:nvSpPr>
        <p:spPr>
          <a:xfrm>
            <a:off x="6099636"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43" name="Google Shape;443;p31"/>
          <p:cNvSpPr txBox="1">
            <a:spLocks noGrp="1"/>
          </p:cNvSpPr>
          <p:nvPr>
            <p:ph type="body" idx="6"/>
          </p:nvPr>
        </p:nvSpPr>
        <p:spPr>
          <a:xfrm>
            <a:off x="6993001" y="7486650"/>
            <a:ext cx="5808600" cy="369900"/>
          </a:xfrm>
          <a:prstGeom prst="rect">
            <a:avLst/>
          </a:prstGeom>
          <a:noFill/>
          <a:ln>
            <a:noFill/>
          </a:ln>
        </p:spPr>
        <p:txBody>
          <a:bodyPr spcFirstLastPara="1" wrap="square" lIns="91425" tIns="45700" rIns="91425" bIns="45700" anchor="t" anchorCtr="0">
            <a:noAutofit/>
          </a:bodyPr>
          <a:lstStyle/>
          <a:p>
            <a:pPr marL="0" indent="0"/>
            <a:endParaRPr/>
          </a:p>
        </p:txBody>
      </p:sp>
      <p:sp>
        <p:nvSpPr>
          <p:cNvPr id="444" name="Google Shape;444;p31"/>
          <p:cNvSpPr txBox="1"/>
          <p:nvPr/>
        </p:nvSpPr>
        <p:spPr>
          <a:xfrm>
            <a:off x="1373586" y="1417375"/>
            <a:ext cx="10345500" cy="5433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n-US" sz="2400" u="sng" dirty="0">
                <a:solidFill>
                  <a:schemeClr val="hlink"/>
                </a:solidFill>
                <a:latin typeface="Century Gothic"/>
                <a:ea typeface="Century Gothic"/>
                <a:cs typeface="Century Gothic"/>
                <a:sym typeface="Century Gothic"/>
                <a:hlinkClick r:id="rId3"/>
              </a:rPr>
              <a:t>InTouch Training Module</a:t>
            </a:r>
            <a:endParaRPr sz="2400" dirty="0">
              <a:solidFill>
                <a:srgbClr val="000000"/>
              </a:solidFill>
              <a:latin typeface="Century Gothic"/>
              <a:ea typeface="Century Gothic"/>
              <a:cs typeface="Century Gothic"/>
              <a:sym typeface="Century Gothic"/>
            </a:endParaRPr>
          </a:p>
          <a:p>
            <a:pPr>
              <a:buClr>
                <a:srgbClr val="000000"/>
              </a:buClr>
              <a:buSzPts val="2000"/>
            </a:pPr>
            <a:endParaRPr sz="2400" dirty="0">
              <a:solidFill>
                <a:srgbClr val="000000"/>
              </a:solidFill>
              <a:latin typeface="Century Gothic"/>
              <a:ea typeface="Century Gothic"/>
              <a:cs typeface="Century Gothic"/>
              <a:sym typeface="Century Gothic"/>
            </a:endParaRPr>
          </a:p>
        </p:txBody>
      </p:sp>
      <p:pic>
        <p:nvPicPr>
          <p:cNvPr id="445" name="Google Shape;445;p31"/>
          <p:cNvPicPr preferRelativeResize="0"/>
          <p:nvPr/>
        </p:nvPicPr>
        <p:blipFill rotWithShape="1">
          <a:blip r:embed="rId4">
            <a:alphaModFix/>
          </a:blip>
          <a:srcRect/>
          <a:stretch/>
        </p:blipFill>
        <p:spPr>
          <a:xfrm>
            <a:off x="8990826" y="502127"/>
            <a:ext cx="3629025" cy="1257300"/>
          </a:xfrm>
          <a:prstGeom prst="rect">
            <a:avLst/>
          </a:prstGeom>
          <a:noFill/>
          <a:ln>
            <a:noFill/>
          </a:ln>
        </p:spPr>
      </p:pic>
      <p:pic>
        <p:nvPicPr>
          <p:cNvPr id="446" name="Google Shape;446;p31"/>
          <p:cNvPicPr preferRelativeResize="0"/>
          <p:nvPr/>
        </p:nvPicPr>
        <p:blipFill rotWithShape="1">
          <a:blip r:embed="rId5">
            <a:alphaModFix/>
          </a:blip>
          <a:srcRect/>
          <a:stretch/>
        </p:blipFill>
        <p:spPr>
          <a:xfrm>
            <a:off x="2241493" y="2247273"/>
            <a:ext cx="8951976" cy="5035500"/>
          </a:xfrm>
          <a:prstGeom prst="rect">
            <a:avLst/>
          </a:prstGeom>
          <a:noFill/>
          <a:ln>
            <a:noFill/>
          </a:ln>
        </p:spPr>
      </p:pic>
    </p:spTree>
    <p:extLst>
      <p:ext uri="{BB962C8B-B14F-4D97-AF65-F5344CB8AC3E}">
        <p14:creationId xmlns:p14="http://schemas.microsoft.com/office/powerpoint/2010/main" val="1806369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2"/>
          <p:cNvSpPr txBox="1">
            <a:spLocks noGrp="1"/>
          </p:cNvSpPr>
          <p:nvPr>
            <p:ph type="title"/>
          </p:nvPr>
        </p:nvSpPr>
        <p:spPr>
          <a:xfrm>
            <a:off x="1032154" y="462970"/>
            <a:ext cx="9595500" cy="659400"/>
          </a:xfrm>
          <a:prstGeom prst="rect">
            <a:avLst/>
          </a:prstGeom>
          <a:noFill/>
          <a:ln>
            <a:noFill/>
          </a:ln>
        </p:spPr>
        <p:txBody>
          <a:bodyPr spcFirstLastPara="1" wrap="square" lIns="91425" tIns="45700" rIns="91425" bIns="45700" anchor="t" anchorCtr="0">
            <a:noAutofit/>
          </a:bodyPr>
          <a:lstStyle/>
          <a:p>
            <a:r>
              <a:rPr lang="en-US" dirty="0"/>
              <a:t>VIDYO</a:t>
            </a:r>
            <a:endParaRPr dirty="0"/>
          </a:p>
        </p:txBody>
      </p:sp>
      <p:sp>
        <p:nvSpPr>
          <p:cNvPr id="453" name="Google Shape;453;p32"/>
          <p:cNvSpPr txBox="1">
            <a:spLocks noGrp="1"/>
          </p:cNvSpPr>
          <p:nvPr>
            <p:ph type="body" idx="3"/>
          </p:nvPr>
        </p:nvSpPr>
        <p:spPr>
          <a:xfrm>
            <a:off x="3773373"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54" name="Google Shape;454;p32"/>
          <p:cNvSpPr txBox="1">
            <a:spLocks noGrp="1"/>
          </p:cNvSpPr>
          <p:nvPr>
            <p:ph type="body" idx="4"/>
          </p:nvPr>
        </p:nvSpPr>
        <p:spPr>
          <a:xfrm>
            <a:off x="4936504"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55" name="Google Shape;455;p32"/>
          <p:cNvSpPr txBox="1">
            <a:spLocks noGrp="1"/>
          </p:cNvSpPr>
          <p:nvPr>
            <p:ph type="body" idx="5"/>
          </p:nvPr>
        </p:nvSpPr>
        <p:spPr>
          <a:xfrm>
            <a:off x="6099636" y="7866925"/>
            <a:ext cx="893400" cy="304800"/>
          </a:xfrm>
          <a:prstGeom prst="rect">
            <a:avLst/>
          </a:prstGeom>
          <a:noFill/>
          <a:ln>
            <a:noFill/>
          </a:ln>
        </p:spPr>
        <p:txBody>
          <a:bodyPr spcFirstLastPara="1" wrap="square" lIns="91425" tIns="45700" rIns="91425" bIns="45700" anchor="t" anchorCtr="0">
            <a:noAutofit/>
          </a:bodyPr>
          <a:lstStyle/>
          <a:p>
            <a:pPr marL="0" indent="0"/>
            <a:endParaRPr/>
          </a:p>
        </p:txBody>
      </p:sp>
      <p:sp>
        <p:nvSpPr>
          <p:cNvPr id="456" name="Google Shape;456;p32"/>
          <p:cNvSpPr txBox="1"/>
          <p:nvPr/>
        </p:nvSpPr>
        <p:spPr>
          <a:xfrm>
            <a:off x="1131903" y="1408302"/>
            <a:ext cx="9743100" cy="6594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n-US" sz="2400" u="sng">
                <a:solidFill>
                  <a:schemeClr val="hlink"/>
                </a:solidFill>
                <a:latin typeface="Century Gothic"/>
                <a:ea typeface="Century Gothic"/>
                <a:cs typeface="Century Gothic"/>
                <a:sym typeface="Century Gothic"/>
                <a:hlinkClick r:id="rId3"/>
              </a:rPr>
              <a:t>VIDYO Set Up Instructions </a:t>
            </a:r>
            <a:endParaRPr sz="2400">
              <a:solidFill>
                <a:srgbClr val="000000"/>
              </a:solidFill>
              <a:latin typeface="Century Gothic"/>
              <a:ea typeface="Century Gothic"/>
              <a:cs typeface="Century Gothic"/>
              <a:sym typeface="Century Gothic"/>
            </a:endParaRPr>
          </a:p>
          <a:p>
            <a:pPr>
              <a:buClr>
                <a:srgbClr val="000000"/>
              </a:buClr>
              <a:buSzPts val="2000"/>
            </a:pPr>
            <a:endParaRPr sz="2400">
              <a:solidFill>
                <a:srgbClr val="000000"/>
              </a:solidFill>
              <a:latin typeface="Century Gothic"/>
              <a:ea typeface="Century Gothic"/>
              <a:cs typeface="Century Gothic"/>
              <a:sym typeface="Century Gothic"/>
            </a:endParaRPr>
          </a:p>
        </p:txBody>
      </p:sp>
      <p:pic>
        <p:nvPicPr>
          <p:cNvPr id="457" name="Google Shape;457;p32"/>
          <p:cNvPicPr preferRelativeResize="0"/>
          <p:nvPr/>
        </p:nvPicPr>
        <p:blipFill rotWithShape="1">
          <a:blip r:embed="rId4">
            <a:alphaModFix/>
          </a:blip>
          <a:srcRect/>
          <a:stretch/>
        </p:blipFill>
        <p:spPr>
          <a:xfrm>
            <a:off x="2740200" y="2229026"/>
            <a:ext cx="9150000" cy="5146875"/>
          </a:xfrm>
          <a:prstGeom prst="rect">
            <a:avLst/>
          </a:prstGeom>
          <a:noFill/>
          <a:ln>
            <a:noFill/>
          </a:ln>
        </p:spPr>
      </p:pic>
      <p:pic>
        <p:nvPicPr>
          <p:cNvPr id="458" name="Google Shape;458;p32"/>
          <p:cNvPicPr preferRelativeResize="0"/>
          <p:nvPr/>
        </p:nvPicPr>
        <p:blipFill rotWithShape="1">
          <a:blip r:embed="rId5">
            <a:alphaModFix/>
          </a:blip>
          <a:srcRect/>
          <a:stretch/>
        </p:blipFill>
        <p:spPr>
          <a:xfrm>
            <a:off x="9008163" y="164020"/>
            <a:ext cx="3638550" cy="1257300"/>
          </a:xfrm>
          <a:prstGeom prst="rect">
            <a:avLst/>
          </a:prstGeom>
          <a:noFill/>
          <a:ln>
            <a:noFill/>
          </a:ln>
        </p:spPr>
      </p:pic>
    </p:spTree>
    <p:extLst>
      <p:ext uri="{BB962C8B-B14F-4D97-AF65-F5344CB8AC3E}">
        <p14:creationId xmlns:p14="http://schemas.microsoft.com/office/powerpoint/2010/main" val="422425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Essentials of telehealth</a:t>
            </a:r>
          </a:p>
        </p:txBody>
      </p:sp>
    </p:spTree>
    <p:extLst>
      <p:ext uri="{BB962C8B-B14F-4D97-AF65-F5344CB8AC3E}">
        <p14:creationId xmlns:p14="http://schemas.microsoft.com/office/powerpoint/2010/main" val="5453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Various Uses of </a:t>
            </a:r>
            <a:r>
              <a:rPr lang="en-US" dirty="0" err="1"/>
              <a:t>TeleHealth</a:t>
            </a:r>
            <a:endParaRPr lang="en-US" dirty="0">
              <a:solidFill>
                <a:schemeClr val="bg1">
                  <a:lumMod val="50000"/>
                </a:schemeClr>
              </a:solidFill>
            </a:endParaRPr>
          </a:p>
        </p:txBody>
      </p:sp>
      <p:sp>
        <p:nvSpPr>
          <p:cNvPr id="5" name="Content Placeholder 4"/>
          <p:cNvSpPr>
            <a:spLocks noGrp="1"/>
          </p:cNvSpPr>
          <p:nvPr>
            <p:ph sz="half" idx="1"/>
          </p:nvPr>
        </p:nvSpPr>
        <p:spPr>
          <a:xfrm>
            <a:off x="1104900" y="1736049"/>
            <a:ext cx="12793980" cy="5350804"/>
          </a:xfrm>
        </p:spPr>
        <p:txBody>
          <a:bodyPr/>
          <a:lstStyle/>
          <a:p>
            <a:pPr marL="104140" indent="0">
              <a:buSzPts val="3400"/>
              <a:buNone/>
            </a:pPr>
            <a:r>
              <a:rPr lang="en-US" sz="3400" b="1" dirty="0"/>
              <a:t>Interdisciplinary Care Augmentation</a:t>
            </a:r>
          </a:p>
          <a:p>
            <a:pPr lvl="1" indent="-406400">
              <a:spcBef>
                <a:spcPts val="896"/>
              </a:spcBef>
              <a:buSzPts val="2800"/>
            </a:pPr>
            <a:r>
              <a:rPr lang="en-US" sz="2800" dirty="0"/>
              <a:t>Hospital to Hospital Educational Conferences and Quality Improvement Initiatives</a:t>
            </a:r>
          </a:p>
          <a:p>
            <a:pPr marL="914400" indent="0">
              <a:buNone/>
            </a:pPr>
            <a:endParaRPr lang="en-US" sz="2800" dirty="0"/>
          </a:p>
          <a:p>
            <a:pPr marL="160020" indent="0">
              <a:buSzPts val="3400"/>
              <a:buNone/>
            </a:pPr>
            <a:r>
              <a:rPr lang="en-US" sz="3400" b="1" dirty="0"/>
              <a:t>Direct Clinical Practice</a:t>
            </a:r>
          </a:p>
          <a:p>
            <a:pPr lvl="1" indent="-406400">
              <a:spcBef>
                <a:spcPts val="896"/>
              </a:spcBef>
              <a:buSzPts val="2800"/>
            </a:pPr>
            <a:r>
              <a:rPr lang="en-US" sz="2800" dirty="0"/>
              <a:t>Non-Emergent Outpatient Provider to Patient Visits</a:t>
            </a:r>
          </a:p>
          <a:p>
            <a:pPr lvl="2" indent="-381000">
              <a:spcBef>
                <a:spcPts val="896"/>
              </a:spcBef>
              <a:buSzPts val="2400"/>
            </a:pPr>
            <a:r>
              <a:rPr lang="en-US" sz="2400" dirty="0"/>
              <a:t>Available across a variety of healthcare specialties and disciplines </a:t>
            </a:r>
          </a:p>
          <a:p>
            <a:pPr lvl="1" indent="-406400">
              <a:spcBef>
                <a:spcPts val="896"/>
              </a:spcBef>
              <a:buSzPts val="2800"/>
            </a:pPr>
            <a:r>
              <a:rPr lang="en-US" sz="2800" dirty="0"/>
              <a:t>Emergent Provider to Patient Visits</a:t>
            </a:r>
          </a:p>
          <a:p>
            <a:pPr lvl="2" indent="-381000">
              <a:spcBef>
                <a:spcPts val="896"/>
              </a:spcBef>
              <a:buSzPts val="2400"/>
            </a:pPr>
            <a:r>
              <a:rPr lang="en-US" sz="2400" dirty="0"/>
              <a:t>Tele-Stroke, Tele-Psych, Tele-Burn, Tele-ICU</a:t>
            </a:r>
          </a:p>
          <a:p>
            <a:endParaRPr lang="en-US" dirty="0"/>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83238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Wide Range Of Specialties That Use </a:t>
            </a:r>
            <a:r>
              <a:rPr lang="en-US" dirty="0" err="1"/>
              <a:t>TeleHealth</a:t>
            </a:r>
            <a:endParaRPr lang="en-US" dirty="0">
              <a:solidFill>
                <a:schemeClr val="bg1">
                  <a:lumMod val="50000"/>
                </a:schemeClr>
              </a:solidFill>
            </a:endParaRP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2114550"/>
            <a:ext cx="6112329" cy="5351463"/>
          </a:xfrm>
          <a:prstGeom prst="rect">
            <a:avLst/>
          </a:prstGeom>
          <a:noFill/>
          <a:ln>
            <a:noFill/>
          </a:ln>
        </p:spPr>
        <p:txBody>
          <a:bodyPr spcFirstLastPara="1" wrap="square" lIns="91425" tIns="45700" rIns="91425" bIns="45700" anchor="t" anchorCtr="0">
            <a:noAutofit/>
          </a:bodyPr>
          <a:lstStyle/>
          <a:p>
            <a:pPr indent="-455930">
              <a:buSzPts val="3580"/>
            </a:pPr>
            <a:r>
              <a:rPr lang="en-US" sz="3580" dirty="0"/>
              <a:t>Internal Medicine</a:t>
            </a:r>
            <a:endParaRPr sz="3580" dirty="0"/>
          </a:p>
          <a:p>
            <a:pPr indent="-455930">
              <a:spcBef>
                <a:spcPts val="0"/>
              </a:spcBef>
              <a:buSzPts val="3580"/>
            </a:pPr>
            <a:r>
              <a:rPr lang="en-US" sz="3580" dirty="0"/>
              <a:t>Family Medicine</a:t>
            </a:r>
            <a:endParaRPr sz="3580" dirty="0"/>
          </a:p>
          <a:p>
            <a:pPr indent="-455930">
              <a:spcBef>
                <a:spcPts val="0"/>
              </a:spcBef>
              <a:buSzPts val="3580"/>
            </a:pPr>
            <a:r>
              <a:rPr lang="en-US" sz="3580" dirty="0"/>
              <a:t>Neurology</a:t>
            </a:r>
            <a:endParaRPr sz="3580" dirty="0"/>
          </a:p>
          <a:p>
            <a:pPr indent="-455930">
              <a:spcBef>
                <a:spcPts val="0"/>
              </a:spcBef>
              <a:buSzPts val="3580"/>
            </a:pPr>
            <a:r>
              <a:rPr lang="en-US" sz="3580" dirty="0"/>
              <a:t>Psychiatry/  Psychology</a:t>
            </a:r>
            <a:endParaRPr sz="3580" dirty="0"/>
          </a:p>
          <a:p>
            <a:pPr indent="-455930">
              <a:spcBef>
                <a:spcPts val="0"/>
              </a:spcBef>
              <a:buSzPts val="3580"/>
            </a:pPr>
            <a:r>
              <a:rPr lang="en-US" sz="3580" dirty="0"/>
              <a:t>Dermatology</a:t>
            </a:r>
            <a:endParaRPr sz="3580" dirty="0"/>
          </a:p>
          <a:p>
            <a:pPr indent="-455930">
              <a:spcBef>
                <a:spcPts val="0"/>
              </a:spcBef>
              <a:buSzPts val="3580"/>
            </a:pPr>
            <a:r>
              <a:rPr lang="en-US" sz="3580" dirty="0"/>
              <a:t>Emergency Medicine</a:t>
            </a:r>
            <a:endParaRPr sz="3580" dirty="0"/>
          </a:p>
        </p:txBody>
      </p:sp>
      <p:sp>
        <p:nvSpPr>
          <p:cNvPr id="9" name="Google Shape;144;p5"/>
          <p:cNvSpPr txBox="1">
            <a:spLocks/>
          </p:cNvSpPr>
          <p:nvPr/>
        </p:nvSpPr>
        <p:spPr>
          <a:xfrm>
            <a:off x="7618725" y="2114550"/>
            <a:ext cx="5000700" cy="5350800"/>
          </a:xfrm>
          <a:prstGeom prst="rect">
            <a:avLst/>
          </a:prstGeom>
          <a:noFill/>
          <a:ln>
            <a:noFill/>
          </a:ln>
        </p:spPr>
        <p:txBody>
          <a:bodyPr spcFirstLastPara="1" wrap="square" lIns="91425" tIns="45700" rIns="91425" bIns="45700" anchor="t" anchorCtr="0">
            <a:noAutofit/>
          </a:bodyPr>
          <a:lstStyle>
            <a:lvl1pPr marL="548640" indent="-548640" algn="l" defTabSz="731520"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Roman"/>
              </a:defRPr>
            </a:lvl1pPr>
            <a:lvl2pPr marL="1188720" indent="-457200" algn="l" defTabSz="731520"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Roman"/>
              </a:defRPr>
            </a:lvl2pPr>
            <a:lvl3pPr marL="1828800" indent="-365760" algn="l" defTabSz="731520"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320" indent="-365760" algn="l" defTabSz="731520"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Roman"/>
              </a:defRPr>
            </a:lvl4pPr>
            <a:lvl5pPr marL="3291840" indent="-365760" algn="l" defTabSz="73152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Roman"/>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indent="-455930">
              <a:buSzPts val="3580"/>
            </a:pPr>
            <a:r>
              <a:rPr lang="en-US" sz="3580" dirty="0"/>
              <a:t>ICU</a:t>
            </a:r>
          </a:p>
          <a:p>
            <a:pPr indent="-455930">
              <a:spcBef>
                <a:spcPts val="0"/>
              </a:spcBef>
              <a:buSzPts val="3580"/>
            </a:pPr>
            <a:r>
              <a:rPr lang="en-US" sz="3580" dirty="0"/>
              <a:t>Pediatrics</a:t>
            </a:r>
          </a:p>
          <a:p>
            <a:pPr indent="-455930">
              <a:spcBef>
                <a:spcPts val="0"/>
              </a:spcBef>
              <a:buSzPts val="3580"/>
            </a:pPr>
            <a:r>
              <a:rPr lang="en-US" sz="3580" dirty="0"/>
              <a:t>Radiology</a:t>
            </a:r>
          </a:p>
          <a:p>
            <a:pPr indent="-455930">
              <a:spcBef>
                <a:spcPts val="0"/>
              </a:spcBef>
              <a:buSzPts val="3580"/>
            </a:pPr>
            <a:r>
              <a:rPr lang="en-US" sz="3580" dirty="0"/>
              <a:t>Physical Medicine &amp; Rehab</a:t>
            </a:r>
          </a:p>
          <a:p>
            <a:pPr indent="-455930">
              <a:spcBef>
                <a:spcPts val="0"/>
              </a:spcBef>
              <a:buSzPts val="3580"/>
            </a:pPr>
            <a:r>
              <a:rPr lang="en-US" sz="3580" dirty="0"/>
              <a:t>Burn</a:t>
            </a:r>
          </a:p>
        </p:txBody>
      </p:sp>
    </p:spTree>
    <p:extLst>
      <p:ext uri="{BB962C8B-B14F-4D97-AF65-F5344CB8AC3E}">
        <p14:creationId xmlns:p14="http://schemas.microsoft.com/office/powerpoint/2010/main" val="15140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Various </a:t>
            </a:r>
            <a:r>
              <a:rPr lang="en-US" dirty="0" err="1"/>
              <a:t>TeleHealth</a:t>
            </a:r>
            <a:r>
              <a:rPr lang="en-US" dirty="0"/>
              <a:t> Platforms</a:t>
            </a:r>
            <a:endParaRPr lang="en-US" dirty="0">
              <a:solidFill>
                <a:schemeClr val="bg1">
                  <a:lumMod val="50000"/>
                </a:schemeClr>
              </a:solidFill>
            </a:endParaRP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pic>
        <p:nvPicPr>
          <p:cNvPr id="10" name="Google Shape;157;p6"/>
          <p:cNvPicPr preferRelativeResize="0">
            <a:picLocks noGrp="1"/>
          </p:cNvPicPr>
          <p:nvPr>
            <p:ph sz="half" idx="1"/>
          </p:nvPr>
        </p:nvPicPr>
        <p:blipFill rotWithShape="1">
          <a:blip r:embed="rId3">
            <a:alphaModFix/>
          </a:blip>
          <a:srcRect/>
          <a:stretch/>
        </p:blipFill>
        <p:spPr>
          <a:xfrm rot="-807462">
            <a:off x="1609252" y="2094279"/>
            <a:ext cx="3629025" cy="1257300"/>
          </a:xfrm>
          <a:prstGeom prst="rect">
            <a:avLst/>
          </a:prstGeom>
          <a:noFill/>
          <a:ln>
            <a:noFill/>
          </a:ln>
        </p:spPr>
      </p:pic>
      <p:pic>
        <p:nvPicPr>
          <p:cNvPr id="13" name="Google Shape;158;p6"/>
          <p:cNvPicPr preferRelativeResize="0"/>
          <p:nvPr/>
        </p:nvPicPr>
        <p:blipFill rotWithShape="1">
          <a:blip r:embed="rId4">
            <a:alphaModFix/>
          </a:blip>
          <a:srcRect/>
          <a:stretch/>
        </p:blipFill>
        <p:spPr>
          <a:xfrm>
            <a:off x="3629831" y="3972938"/>
            <a:ext cx="3638550" cy="1257300"/>
          </a:xfrm>
          <a:prstGeom prst="rect">
            <a:avLst/>
          </a:prstGeom>
          <a:noFill/>
          <a:ln>
            <a:noFill/>
          </a:ln>
        </p:spPr>
      </p:pic>
      <p:pic>
        <p:nvPicPr>
          <p:cNvPr id="15" name="Google Shape;160;p6"/>
          <p:cNvPicPr preferRelativeResize="0"/>
          <p:nvPr/>
        </p:nvPicPr>
        <p:blipFill rotWithShape="1">
          <a:blip r:embed="rId5">
            <a:alphaModFix/>
          </a:blip>
          <a:srcRect/>
          <a:stretch/>
        </p:blipFill>
        <p:spPr>
          <a:xfrm rot="-270565">
            <a:off x="1239238" y="5096057"/>
            <a:ext cx="2303600" cy="2303600"/>
          </a:xfrm>
          <a:prstGeom prst="rect">
            <a:avLst/>
          </a:prstGeom>
          <a:noFill/>
          <a:ln>
            <a:noFill/>
          </a:ln>
        </p:spPr>
      </p:pic>
      <p:pic>
        <p:nvPicPr>
          <p:cNvPr id="16" name="Google Shape;159;p6"/>
          <p:cNvPicPr preferRelativeResize="0"/>
          <p:nvPr/>
        </p:nvPicPr>
        <p:blipFill rotWithShape="1">
          <a:blip r:embed="rId6">
            <a:alphaModFix/>
          </a:blip>
          <a:srcRect/>
          <a:stretch/>
        </p:blipFill>
        <p:spPr>
          <a:xfrm>
            <a:off x="9167036" y="1829813"/>
            <a:ext cx="2143125" cy="2143125"/>
          </a:xfrm>
          <a:prstGeom prst="rect">
            <a:avLst/>
          </a:prstGeom>
          <a:noFill/>
          <a:ln>
            <a:noFill/>
          </a:ln>
        </p:spPr>
      </p:pic>
      <p:pic>
        <p:nvPicPr>
          <p:cNvPr id="17" name="Google Shape;161;p6"/>
          <p:cNvPicPr preferRelativeResize="0"/>
          <p:nvPr/>
        </p:nvPicPr>
        <p:blipFill rotWithShape="1">
          <a:blip r:embed="rId7">
            <a:alphaModFix/>
          </a:blip>
          <a:srcRect/>
          <a:stretch/>
        </p:blipFill>
        <p:spPr>
          <a:xfrm rot="434934">
            <a:off x="9043689" y="5052743"/>
            <a:ext cx="3057525" cy="1495425"/>
          </a:xfrm>
          <a:prstGeom prst="rect">
            <a:avLst/>
          </a:prstGeom>
          <a:noFill/>
          <a:ln>
            <a:noFill/>
          </a:ln>
        </p:spPr>
      </p:pic>
    </p:spTree>
    <p:extLst>
      <p:ext uri="{BB962C8B-B14F-4D97-AF65-F5344CB8AC3E}">
        <p14:creationId xmlns:p14="http://schemas.microsoft.com/office/powerpoint/2010/main" val="91585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err="1"/>
              <a:t>TeleHealth</a:t>
            </a:r>
            <a:r>
              <a:rPr lang="en-US" dirty="0"/>
              <a:t> and COVID -19</a:t>
            </a:r>
            <a:endParaRPr lang="en-US" dirty="0">
              <a:solidFill>
                <a:schemeClr val="bg1">
                  <a:lumMod val="50000"/>
                </a:schemeClr>
              </a:solidFill>
            </a:endParaRP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116840" indent="0">
              <a:buSzPts val="3200"/>
              <a:buNone/>
            </a:pPr>
            <a:r>
              <a:rPr lang="en-US" sz="3200" b="1" dirty="0"/>
              <a:t>University Approved Platforms:</a:t>
            </a:r>
          </a:p>
          <a:p>
            <a:pPr lvl="1" indent="-406400">
              <a:spcBef>
                <a:spcPts val="896"/>
              </a:spcBef>
              <a:buSzPts val="2800"/>
            </a:pPr>
            <a:r>
              <a:rPr lang="en-US" sz="2800" dirty="0" err="1"/>
              <a:t>MyChart</a:t>
            </a:r>
            <a:r>
              <a:rPr lang="en-US" sz="2800" dirty="0"/>
              <a:t> via </a:t>
            </a:r>
            <a:r>
              <a:rPr lang="en-US" sz="2800" dirty="0" smtClean="0"/>
              <a:t>Epic (preferred platform)</a:t>
            </a:r>
            <a:endParaRPr lang="en-US" sz="2800" dirty="0"/>
          </a:p>
          <a:p>
            <a:pPr lvl="1" indent="-406400">
              <a:spcBef>
                <a:spcPts val="896"/>
              </a:spcBef>
              <a:buSzPts val="2800"/>
            </a:pPr>
            <a:r>
              <a:rPr lang="en-US" sz="2800" dirty="0" smtClean="0"/>
              <a:t>InTouch</a:t>
            </a:r>
            <a:r>
              <a:rPr lang="en-US" sz="2800" dirty="0"/>
              <a:t>, Zoom via the University of Utah server, Web Ex, </a:t>
            </a:r>
            <a:r>
              <a:rPr lang="en-US" sz="2800" dirty="0" err="1"/>
              <a:t>Vidyo</a:t>
            </a:r>
            <a:r>
              <a:rPr lang="en-US" sz="2800" dirty="0"/>
              <a:t>, </a:t>
            </a:r>
            <a:r>
              <a:rPr lang="en-US" sz="3200" b="1" dirty="0" smtClean="0"/>
              <a:t>Account </a:t>
            </a:r>
            <a:r>
              <a:rPr lang="en-US" sz="3200" b="1" dirty="0"/>
              <a:t>Access:</a:t>
            </a:r>
          </a:p>
          <a:p>
            <a:pPr lvl="1" indent="-406400">
              <a:spcBef>
                <a:spcPts val="896"/>
              </a:spcBef>
              <a:buSzPts val="2800"/>
            </a:pPr>
            <a:r>
              <a:rPr lang="en-US" sz="2800" dirty="0"/>
              <a:t>You will need to discuss with your faculty supervisor prior to the start of your rotation to understand what platform they are using to conduct their </a:t>
            </a:r>
            <a:r>
              <a:rPr lang="en-US" sz="2800" dirty="0" err="1"/>
              <a:t>televisits</a:t>
            </a:r>
            <a:r>
              <a:rPr lang="en-US" sz="2800" dirty="0"/>
              <a:t>.</a:t>
            </a:r>
          </a:p>
          <a:p>
            <a:pPr lvl="2" indent="-381000">
              <a:spcBef>
                <a:spcPts val="896"/>
              </a:spcBef>
              <a:buSzPts val="2400"/>
            </a:pPr>
            <a:r>
              <a:rPr lang="en-US" sz="2400" dirty="0"/>
              <a:t>If faculty would like you to participate in a visit, you will likely be using their account links to initiate visits, but confirm how they want to do this </a:t>
            </a:r>
          </a:p>
          <a:p>
            <a:pPr indent="-455930">
              <a:buSzPts val="3580"/>
            </a:pPr>
            <a:endParaRPr sz="3580" dirty="0"/>
          </a:p>
        </p:txBody>
      </p:sp>
    </p:spTree>
    <p:extLst>
      <p:ext uri="{BB962C8B-B14F-4D97-AF65-F5344CB8AC3E}">
        <p14:creationId xmlns:p14="http://schemas.microsoft.com/office/powerpoint/2010/main" val="34404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3797" y="2291492"/>
            <a:ext cx="11364686" cy="1425485"/>
          </a:xfrm>
        </p:spPr>
        <p:txBody>
          <a:bodyPr/>
          <a:lstStyle/>
          <a:p>
            <a:r>
              <a:rPr lang="en-US" b="1" dirty="0" err="1"/>
              <a:t>TeleHealth</a:t>
            </a:r>
            <a:r>
              <a:rPr lang="en-US" b="1" dirty="0"/>
              <a:t>:</a:t>
            </a:r>
            <a:r>
              <a:rPr lang="en-US" dirty="0"/>
              <a:t> Limitations &amp; Benefits </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910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76808"/>
            <a:ext cx="12793980" cy="659444"/>
          </a:xfrm>
        </p:spPr>
        <p:txBody>
          <a:bodyPr/>
          <a:lstStyle/>
          <a:p>
            <a:r>
              <a:rPr lang="en-US" dirty="0"/>
              <a:t>benefits</a:t>
            </a:r>
          </a:p>
        </p:txBody>
      </p:sp>
      <p:sp>
        <p:nvSpPr>
          <p:cNvPr id="6" name="Text Placeholder 5"/>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4" name="Text Placeholder 13"/>
          <p:cNvSpPr>
            <a:spLocks noGrp="1"/>
          </p:cNvSpPr>
          <p:nvPr>
            <p:ph type="body" sz="quarter" idx="16"/>
          </p:nvPr>
        </p:nvSpPr>
        <p:spPr/>
        <p:txBody>
          <a:bodyPr/>
          <a:lstStyle/>
          <a:p>
            <a:endParaRPr lang="en-US"/>
          </a:p>
        </p:txBody>
      </p:sp>
      <p:sp>
        <p:nvSpPr>
          <p:cNvPr id="8" name="Google Shape;143;p5"/>
          <p:cNvSpPr txBox="1">
            <a:spLocks noGrp="1"/>
          </p:cNvSpPr>
          <p:nvPr>
            <p:ph sz="half" idx="1"/>
          </p:nvPr>
        </p:nvSpPr>
        <p:spPr>
          <a:xfrm>
            <a:off x="1104900" y="1735719"/>
            <a:ext cx="12793980" cy="5351463"/>
          </a:xfrm>
          <a:prstGeom prst="rect">
            <a:avLst/>
          </a:prstGeom>
          <a:noFill/>
          <a:ln>
            <a:noFill/>
          </a:ln>
        </p:spPr>
        <p:txBody>
          <a:bodyPr spcFirstLastPara="1" wrap="square" lIns="91425" tIns="45700" rIns="91425" bIns="45700" anchor="t" anchorCtr="0">
            <a:noAutofit/>
          </a:bodyPr>
          <a:lstStyle/>
          <a:p>
            <a:pPr marL="914400" indent="-444500">
              <a:spcBef>
                <a:spcPts val="1200"/>
              </a:spcBef>
              <a:buSzPts val="3400"/>
            </a:pPr>
            <a:r>
              <a:rPr lang="en-US" sz="3600" dirty="0"/>
              <a:t>Increases cost efficiency</a:t>
            </a:r>
          </a:p>
          <a:p>
            <a:pPr marL="914400" indent="-444500">
              <a:spcBef>
                <a:spcPts val="1200"/>
              </a:spcBef>
              <a:buSzPts val="3400"/>
            </a:pPr>
            <a:r>
              <a:rPr lang="en-US" sz="3600" dirty="0"/>
              <a:t>Reduces transportation expenses</a:t>
            </a:r>
          </a:p>
          <a:p>
            <a:pPr marL="914400" indent="-444500">
              <a:spcBef>
                <a:spcPts val="1200"/>
              </a:spcBef>
              <a:buSzPts val="3400"/>
            </a:pPr>
            <a:r>
              <a:rPr lang="en-US" sz="3600" dirty="0"/>
              <a:t>Improves patient access to specialists and mental health providers especially in rural and underserved areas</a:t>
            </a:r>
          </a:p>
          <a:p>
            <a:pPr marL="914400" indent="-444500">
              <a:spcBef>
                <a:spcPts val="1200"/>
              </a:spcBef>
              <a:buSzPts val="3400"/>
            </a:pPr>
            <a:r>
              <a:rPr lang="en-US" sz="3600" dirty="0"/>
              <a:t>Allows for social distancing</a:t>
            </a:r>
          </a:p>
          <a:p>
            <a:pPr marL="914400" indent="-444500">
              <a:spcBef>
                <a:spcPts val="1200"/>
              </a:spcBef>
              <a:buSzPts val="3400"/>
            </a:pPr>
            <a:r>
              <a:rPr lang="en-US" sz="3600" dirty="0"/>
              <a:t>Can reduce delays in care</a:t>
            </a:r>
          </a:p>
          <a:p>
            <a:pPr indent="-455930">
              <a:buSzPts val="3580"/>
            </a:pPr>
            <a:endParaRPr sz="3580" dirty="0"/>
          </a:p>
        </p:txBody>
      </p:sp>
    </p:spTree>
    <p:extLst>
      <p:ext uri="{BB962C8B-B14F-4D97-AF65-F5344CB8AC3E}">
        <p14:creationId xmlns:p14="http://schemas.microsoft.com/office/powerpoint/2010/main" val="139305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F15D18245C1458954909DB36AE657" ma:contentTypeVersion="0" ma:contentTypeDescription="Create a new document." ma:contentTypeScope="" ma:versionID="31d1ffe5a42fea02fd9322eb624dbb2b">
  <xsd:schema xmlns:xsd="http://www.w3.org/2001/XMLSchema" xmlns:xs="http://www.w3.org/2001/XMLSchema" xmlns:p="http://schemas.microsoft.com/office/2006/metadata/properties" xmlns:ns2="402b49ca-617a-4412-a136-22a821ef8eb4" targetNamespace="http://schemas.microsoft.com/office/2006/metadata/properties" ma:root="true" ma:fieldsID="2b995caac7fa654b91bcd9862e99db1b" ns2:_="">
    <xsd:import namespace="402b49ca-617a-4412-a136-22a821ef8eb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b49ca-617a-4412-a136-22a821ef8e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PULSEDOC-1743074161-365</_dlc_DocId>
    <_dlc_DocIdUrl xmlns="402b49ca-617a-4412-a136-22a821ef8eb4">
      <Url>https://pulse.utah.edu/site/marcomm/_layouts/15/DocIdRedir.aspx?ID=PULSEDOC-1743074161-365</Url>
      <Description>PULSEDOC-1743074161-365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7F1B79-F65B-4BCA-A69C-9BB5D3DE5BF1}">
  <ds:schemaRefs>
    <ds:schemaRef ds:uri="http://schemas.microsoft.com/sharepoint/v3/contenttype/forms"/>
  </ds:schemaRefs>
</ds:datastoreItem>
</file>

<file path=customXml/itemProps2.xml><?xml version="1.0" encoding="utf-8"?>
<ds:datastoreItem xmlns:ds="http://schemas.openxmlformats.org/officeDocument/2006/customXml" ds:itemID="{448E64ED-5037-4E91-9900-CE075BB46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b49ca-617a-4412-a136-22a821ef8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20BEE5-D4C3-4E78-AFE0-60A4F733AEF7}">
  <ds:schemaRefs>
    <ds:schemaRef ds:uri="http://purl.org/dc/dcmitype/"/>
    <ds:schemaRef ds:uri="http://www.w3.org/XML/1998/namespace"/>
    <ds:schemaRef ds:uri="http://schemas.microsoft.com/office/2006/documentManagement/types"/>
    <ds:schemaRef ds:uri="http://purl.org/dc/terms/"/>
    <ds:schemaRef ds:uri="402b49ca-617a-4412-a136-22a821ef8eb4"/>
    <ds:schemaRef ds:uri="http://schemas.openxmlformats.org/package/2006/metadata/core-properties"/>
    <ds:schemaRef ds:uri="http://schemas.microsoft.com/office/infopath/2007/PartnerControls"/>
    <ds:schemaRef ds:uri="http://purl.org/dc/elements/1.1/"/>
    <ds:schemaRef ds:uri="http://schemas.microsoft.com/office/2006/metadata/properties"/>
  </ds:schemaRefs>
</ds:datastoreItem>
</file>

<file path=customXml/itemProps4.xml><?xml version="1.0" encoding="utf-8"?>
<ds:datastoreItem xmlns:ds="http://schemas.openxmlformats.org/officeDocument/2006/customXml" ds:itemID="{54BE2441-C7F0-4B1F-9795-902A9B72B9F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2965</TotalTime>
  <Words>1355</Words>
  <Application>Microsoft Office PowerPoint</Application>
  <PresentationFormat>Custom</PresentationFormat>
  <Paragraphs>182</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Avenir Roman</vt:lpstr>
      <vt:lpstr>Calibri</vt:lpstr>
      <vt:lpstr>Century Gothic</vt:lpstr>
      <vt:lpstr>Century Gothic Bold</vt:lpstr>
      <vt:lpstr>Century Gothic Bold Italic</vt:lpstr>
      <vt:lpstr>Office Theme</vt:lpstr>
      <vt:lpstr>Essentials of telehealth</vt:lpstr>
      <vt:lpstr>PowerPoint Presentation</vt:lpstr>
      <vt:lpstr>What is TeleHealth?</vt:lpstr>
      <vt:lpstr>Various Uses of TeleHealth</vt:lpstr>
      <vt:lpstr>Wide Range Of Specialties That Use TeleHealth</vt:lpstr>
      <vt:lpstr>Various TeleHealth Platforms</vt:lpstr>
      <vt:lpstr>TeleHealth and COVID -19</vt:lpstr>
      <vt:lpstr>PowerPoint Presentation</vt:lpstr>
      <vt:lpstr>benefits</vt:lpstr>
      <vt:lpstr>Limitations</vt:lpstr>
      <vt:lpstr>PowerPoint Presentation</vt:lpstr>
      <vt:lpstr>Consent and Verification</vt:lpstr>
      <vt:lpstr>Provider Set-Up</vt:lpstr>
      <vt:lpstr>patient Set-Up</vt:lpstr>
      <vt:lpstr>PowerPoint Presentation</vt:lpstr>
      <vt:lpstr>TelePresence</vt:lpstr>
      <vt:lpstr>TelePresence</vt:lpstr>
      <vt:lpstr>TelePresence and Professionalism </vt:lpstr>
      <vt:lpstr>TelePresence Dos &amp; Don’ts</vt:lpstr>
      <vt:lpstr>Troubleshooting </vt:lpstr>
      <vt:lpstr>PowerPoint Presentation</vt:lpstr>
      <vt:lpstr> </vt:lpstr>
      <vt:lpstr>Physical Exam Tips</vt:lpstr>
      <vt:lpstr>Physical Exam Tips Continued - Abdominal Exam </vt:lpstr>
      <vt:lpstr>Physical Exam Tips Continued - Musculoskeletal Exam </vt:lpstr>
      <vt:lpstr>Physical Exam - Neurologic Exam</vt:lpstr>
      <vt:lpstr>PowerPoint Presentation</vt:lpstr>
      <vt:lpstr>Closing the Visit</vt:lpstr>
      <vt:lpstr>PowerPoint Presentation</vt:lpstr>
      <vt:lpstr>EPIC MYCHART</vt:lpstr>
      <vt:lpstr>ZOOM</vt:lpstr>
      <vt:lpstr>ZOOM APPEARANCE </vt:lpstr>
      <vt:lpstr>INTOUCH</vt:lpstr>
      <vt:lpstr>VIDYO</vt:lpstr>
      <vt:lpstr>Essentials of telehealth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Brad Poss</cp:lastModifiedBy>
  <cp:revision>301</cp:revision>
  <cp:lastPrinted>2016-08-31T21:58:28Z</cp:lastPrinted>
  <dcterms:created xsi:type="dcterms:W3CDTF">2016-08-02T16:41:37Z</dcterms:created>
  <dcterms:modified xsi:type="dcterms:W3CDTF">2020-06-08T18:54:51Z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0x0101000B7F15D18245C1458954909DB36AE657</vt:lpwstr>
  </property>
  <property fmtid="{D5CDD505-2E9C-101B-9397-08002B2CF9AE}" pid="3" name="_dlc_DocIdItemGuid">
    <vt:lpwstr>5fb273e3-e8ad-46d2-ab10-78a60872bd95</vt:lpwstr>
  </property>
</Properties>
</file>