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Lst>
  <p:notesMasterIdLst>
    <p:notesMasterId r:id="rId50"/>
  </p:notesMasterIdLst>
  <p:sldIdLst>
    <p:sldId id="256" r:id="rId3"/>
    <p:sldId id="404" r:id="rId4"/>
    <p:sldId id="403" r:id="rId5"/>
    <p:sldId id="388" r:id="rId6"/>
    <p:sldId id="377" r:id="rId7"/>
    <p:sldId id="407" r:id="rId8"/>
    <p:sldId id="389" r:id="rId9"/>
    <p:sldId id="366" r:id="rId10"/>
    <p:sldId id="409" r:id="rId11"/>
    <p:sldId id="374" r:id="rId12"/>
    <p:sldId id="414" r:id="rId13"/>
    <p:sldId id="336" r:id="rId14"/>
    <p:sldId id="408" r:id="rId15"/>
    <p:sldId id="363" r:id="rId16"/>
    <p:sldId id="364" r:id="rId17"/>
    <p:sldId id="410" r:id="rId18"/>
    <p:sldId id="394" r:id="rId19"/>
    <p:sldId id="411" r:id="rId20"/>
    <p:sldId id="328" r:id="rId21"/>
    <p:sldId id="350" r:id="rId22"/>
    <p:sldId id="385" r:id="rId23"/>
    <p:sldId id="390" r:id="rId24"/>
    <p:sldId id="378" r:id="rId25"/>
    <p:sldId id="401" r:id="rId26"/>
    <p:sldId id="392" r:id="rId27"/>
    <p:sldId id="415" r:id="rId28"/>
    <p:sldId id="383" r:id="rId29"/>
    <p:sldId id="406" r:id="rId30"/>
    <p:sldId id="416" r:id="rId31"/>
    <p:sldId id="418" r:id="rId32"/>
    <p:sldId id="391" r:id="rId33"/>
    <p:sldId id="417" r:id="rId34"/>
    <p:sldId id="371" r:id="rId35"/>
    <p:sldId id="331" r:id="rId36"/>
    <p:sldId id="413" r:id="rId37"/>
    <p:sldId id="395" r:id="rId38"/>
    <p:sldId id="400" r:id="rId39"/>
    <p:sldId id="419" r:id="rId40"/>
    <p:sldId id="393" r:id="rId41"/>
    <p:sldId id="334" r:id="rId42"/>
    <p:sldId id="351" r:id="rId43"/>
    <p:sldId id="355" r:id="rId44"/>
    <p:sldId id="422" r:id="rId45"/>
    <p:sldId id="420" r:id="rId46"/>
    <p:sldId id="425" r:id="rId47"/>
    <p:sldId id="424" r:id="rId48"/>
    <p:sldId id="33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707" autoAdjust="0"/>
  </p:normalViewPr>
  <p:slideViewPr>
    <p:cSldViewPr snapToGrid="0">
      <p:cViewPr varScale="1">
        <p:scale>
          <a:sx n="110" d="100"/>
          <a:sy n="110" d="100"/>
        </p:scale>
        <p:origin x="576" y="132"/>
      </p:cViewPr>
      <p:guideLst>
        <p:guide orient="horz" pos="2160"/>
        <p:guide pos="3840"/>
      </p:guideLst>
    </p:cSldViewPr>
  </p:slideViewPr>
  <p:notesTextViewPr>
    <p:cViewPr>
      <p:scale>
        <a:sx n="1" d="1"/>
        <a:sy n="1" d="1"/>
      </p:scale>
      <p:origin x="0" y="0"/>
    </p:cViewPr>
  </p:notesTextViewPr>
  <p:sorterViewPr>
    <p:cViewPr>
      <p:scale>
        <a:sx n="50" d="100"/>
        <a:sy n="50" d="100"/>
      </p:scale>
      <p:origin x="0" y="5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0DE7E-C4C3-4F4E-ADE2-8CFCC670A4C6}" type="datetimeFigureOut">
              <a:rPr lang="en-US" smtClean="0"/>
              <a:t>5/8/2015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22AF63-8437-4EED-8681-1DFE2121C3F3}" type="slidenum">
              <a:rPr lang="en-US" smtClean="0"/>
              <a:t>‹#›</a:t>
            </a:fld>
            <a:endParaRPr lang="en-US"/>
          </a:p>
        </p:txBody>
      </p:sp>
    </p:spTree>
    <p:extLst>
      <p:ext uri="{BB962C8B-B14F-4D97-AF65-F5344CB8AC3E}">
        <p14:creationId xmlns:p14="http://schemas.microsoft.com/office/powerpoint/2010/main" val="1090466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xfrm>
            <a:off x="382588" y="685800"/>
            <a:ext cx="6094412" cy="3429000"/>
          </a:xfrm>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As the ability to integrate and manage grows, so does the data reporting requirements and expanded use of the data.</a:t>
            </a:r>
          </a:p>
          <a:p>
            <a:r>
              <a:rPr lang="en-US" altLang="en-US" smtClean="0"/>
              <a:t>Take a look at the 4 boxes here on top.  It would be hard to rank order them, but the prior steps will allow us to go places we can only now imagine based on studies done on a smaller scale.  Achieving MU will help the nation and the world.</a:t>
            </a:r>
          </a:p>
          <a:p>
            <a:endParaRPr lang="en-US" altLang="en-US" smtClean="0"/>
          </a:p>
          <a:p>
            <a:r>
              <a:rPr lang="en-US" altLang="en-US" b="1" smtClean="0"/>
              <a:t>Will support advance payment models which are essential to providers and beneficial to patients and consumers.</a:t>
            </a:r>
          </a:p>
        </p:txBody>
      </p:sp>
    </p:spTree>
    <p:extLst>
      <p:ext uri="{BB962C8B-B14F-4D97-AF65-F5344CB8AC3E}">
        <p14:creationId xmlns:p14="http://schemas.microsoft.com/office/powerpoint/2010/main" val="4027755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E6D792-4E27-4503-85A1-7214F6970FC3}" type="slidenum">
              <a:rPr lang="en-US">
                <a:solidFill>
                  <a:prstClr val="black"/>
                </a:solidFill>
              </a:rPr>
              <a:pPr/>
              <a:t>24</a:t>
            </a:fld>
            <a:endParaRPr lang="en-US">
              <a:solidFill>
                <a:prstClr val="black"/>
              </a:solidFill>
            </a:endParaRPr>
          </a:p>
        </p:txBody>
      </p:sp>
      <p:sp>
        <p:nvSpPr>
          <p:cNvPr id="1106946" name="Rectangle 2"/>
          <p:cNvSpPr>
            <a:spLocks noGrp="1" noRot="1" noChangeAspect="1" noChangeArrowheads="1" noTextEdit="1"/>
          </p:cNvSpPr>
          <p:nvPr>
            <p:ph type="sldImg"/>
          </p:nvPr>
        </p:nvSpPr>
        <p:spPr>
          <a:ln/>
        </p:spPr>
      </p:sp>
      <p:sp>
        <p:nvSpPr>
          <p:cNvPr id="1106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8474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2AF63-8437-4EED-8681-1DFE2121C3F3}" type="slidenum">
              <a:rPr lang="en-US" smtClean="0"/>
              <a:t>35</a:t>
            </a:fld>
            <a:endParaRPr lang="en-US"/>
          </a:p>
        </p:txBody>
      </p:sp>
    </p:spTree>
    <p:extLst>
      <p:ext uri="{BB962C8B-B14F-4D97-AF65-F5344CB8AC3E}">
        <p14:creationId xmlns:p14="http://schemas.microsoft.com/office/powerpoint/2010/main" val="1826256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12876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48D9D7-585D-418E-81BA-B66A768522C0}" type="slidenum">
              <a:rPr lang="en-US"/>
              <a:pPr/>
              <a:t>47</a:t>
            </a:fld>
            <a:endParaRPr lang="en-US"/>
          </a:p>
        </p:txBody>
      </p:sp>
      <p:sp>
        <p:nvSpPr>
          <p:cNvPr id="1158146" name="Rectangle 2"/>
          <p:cNvSpPr>
            <a:spLocks noGrp="1" noRot="1" noChangeAspect="1" noChangeArrowheads="1" noTextEdit="1"/>
          </p:cNvSpPr>
          <p:nvPr>
            <p:ph type="sldImg"/>
          </p:nvPr>
        </p:nvSpPr>
        <p:spPr>
          <a:xfrm>
            <a:off x="584200" y="800100"/>
            <a:ext cx="5689600" cy="3200400"/>
          </a:xfrm>
          <a:ln/>
        </p:spPr>
      </p:sp>
      <p:sp>
        <p:nvSpPr>
          <p:cNvPr id="1158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15793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E4E48B-D6DA-4CA6-8666-A83B628F78CF}"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92A1B-3A5A-403F-B6F1-2031E79398AF}" type="slidenum">
              <a:rPr lang="en-US" smtClean="0"/>
              <a:t>‹#›</a:t>
            </a:fld>
            <a:endParaRPr lang="en-US"/>
          </a:p>
        </p:txBody>
      </p:sp>
    </p:spTree>
    <p:extLst>
      <p:ext uri="{BB962C8B-B14F-4D97-AF65-F5344CB8AC3E}">
        <p14:creationId xmlns:p14="http://schemas.microsoft.com/office/powerpoint/2010/main" val="2344519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4E48B-D6DA-4CA6-8666-A83B628F78CF}"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92A1B-3A5A-403F-B6F1-2031E79398AF}" type="slidenum">
              <a:rPr lang="en-US" smtClean="0"/>
              <a:t>‹#›</a:t>
            </a:fld>
            <a:endParaRPr lang="en-US"/>
          </a:p>
        </p:txBody>
      </p:sp>
    </p:spTree>
    <p:extLst>
      <p:ext uri="{BB962C8B-B14F-4D97-AF65-F5344CB8AC3E}">
        <p14:creationId xmlns:p14="http://schemas.microsoft.com/office/powerpoint/2010/main" val="2484309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4E48B-D6DA-4CA6-8666-A83B628F78CF}"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92A1B-3A5A-403F-B6F1-2031E79398AF}" type="slidenum">
              <a:rPr lang="en-US" smtClean="0"/>
              <a:t>‹#›</a:t>
            </a:fld>
            <a:endParaRPr lang="en-US"/>
          </a:p>
        </p:txBody>
      </p:sp>
    </p:spTree>
    <p:extLst>
      <p:ext uri="{BB962C8B-B14F-4D97-AF65-F5344CB8AC3E}">
        <p14:creationId xmlns:p14="http://schemas.microsoft.com/office/powerpoint/2010/main" val="46473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62849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511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26441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76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76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1574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4345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35848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54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30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4E48B-D6DA-4CA6-8666-A83B628F78CF}"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92A1B-3A5A-403F-B6F1-2031E79398AF}" type="slidenum">
              <a:rPr lang="en-US" smtClean="0"/>
              <a:t>‹#›</a:t>
            </a:fld>
            <a:endParaRPr lang="en-US"/>
          </a:p>
        </p:txBody>
      </p:sp>
    </p:spTree>
    <p:extLst>
      <p:ext uri="{BB962C8B-B14F-4D97-AF65-F5344CB8AC3E}">
        <p14:creationId xmlns:p14="http://schemas.microsoft.com/office/powerpoint/2010/main" val="3708384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407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466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228600"/>
            <a:ext cx="27432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8026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6855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4E48B-D6DA-4CA6-8666-A83B628F78CF}"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92A1B-3A5A-403F-B6F1-2031E79398AF}" type="slidenum">
              <a:rPr lang="en-US" smtClean="0"/>
              <a:t>‹#›</a:t>
            </a:fld>
            <a:endParaRPr lang="en-US"/>
          </a:p>
        </p:txBody>
      </p:sp>
    </p:spTree>
    <p:extLst>
      <p:ext uri="{BB962C8B-B14F-4D97-AF65-F5344CB8AC3E}">
        <p14:creationId xmlns:p14="http://schemas.microsoft.com/office/powerpoint/2010/main" val="156357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4E48B-D6DA-4CA6-8666-A83B628F78CF}" type="datetimeFigureOut">
              <a:rPr lang="en-US" smtClean="0"/>
              <a:t>5/8/2015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92A1B-3A5A-403F-B6F1-2031E79398AF}" type="slidenum">
              <a:rPr lang="en-US" smtClean="0"/>
              <a:t>‹#›</a:t>
            </a:fld>
            <a:endParaRPr lang="en-US"/>
          </a:p>
        </p:txBody>
      </p:sp>
    </p:spTree>
    <p:extLst>
      <p:ext uri="{BB962C8B-B14F-4D97-AF65-F5344CB8AC3E}">
        <p14:creationId xmlns:p14="http://schemas.microsoft.com/office/powerpoint/2010/main" val="170882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4E48B-D6DA-4CA6-8666-A83B628F78CF}" type="datetimeFigureOut">
              <a:rPr lang="en-US" smtClean="0"/>
              <a:t>5/8/2015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B92A1B-3A5A-403F-B6F1-2031E79398AF}" type="slidenum">
              <a:rPr lang="en-US" smtClean="0"/>
              <a:t>‹#›</a:t>
            </a:fld>
            <a:endParaRPr lang="en-US"/>
          </a:p>
        </p:txBody>
      </p:sp>
    </p:spTree>
    <p:extLst>
      <p:ext uri="{BB962C8B-B14F-4D97-AF65-F5344CB8AC3E}">
        <p14:creationId xmlns:p14="http://schemas.microsoft.com/office/powerpoint/2010/main" val="2825692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4E48B-D6DA-4CA6-8666-A83B628F78CF}" type="datetimeFigureOut">
              <a:rPr lang="en-US" smtClean="0"/>
              <a:t>5/8/2015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B92A1B-3A5A-403F-B6F1-2031E79398AF}" type="slidenum">
              <a:rPr lang="en-US" smtClean="0"/>
              <a:t>‹#›</a:t>
            </a:fld>
            <a:endParaRPr lang="en-US"/>
          </a:p>
        </p:txBody>
      </p:sp>
    </p:spTree>
    <p:extLst>
      <p:ext uri="{BB962C8B-B14F-4D97-AF65-F5344CB8AC3E}">
        <p14:creationId xmlns:p14="http://schemas.microsoft.com/office/powerpoint/2010/main" val="1829399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4E48B-D6DA-4CA6-8666-A83B628F78CF}" type="datetimeFigureOut">
              <a:rPr lang="en-US" smtClean="0"/>
              <a:t>5/8/2015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B92A1B-3A5A-403F-B6F1-2031E79398AF}" type="slidenum">
              <a:rPr lang="en-US" smtClean="0"/>
              <a:t>‹#›</a:t>
            </a:fld>
            <a:endParaRPr lang="en-US"/>
          </a:p>
        </p:txBody>
      </p:sp>
    </p:spTree>
    <p:extLst>
      <p:ext uri="{BB962C8B-B14F-4D97-AF65-F5344CB8AC3E}">
        <p14:creationId xmlns:p14="http://schemas.microsoft.com/office/powerpoint/2010/main" val="83445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4E48B-D6DA-4CA6-8666-A83B628F78CF}" type="datetimeFigureOut">
              <a:rPr lang="en-US" smtClean="0"/>
              <a:t>5/8/2015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92A1B-3A5A-403F-B6F1-2031E79398AF}" type="slidenum">
              <a:rPr lang="en-US" smtClean="0"/>
              <a:t>‹#›</a:t>
            </a:fld>
            <a:endParaRPr lang="en-US"/>
          </a:p>
        </p:txBody>
      </p:sp>
    </p:spTree>
    <p:extLst>
      <p:ext uri="{BB962C8B-B14F-4D97-AF65-F5344CB8AC3E}">
        <p14:creationId xmlns:p14="http://schemas.microsoft.com/office/powerpoint/2010/main" val="3957789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4E48B-D6DA-4CA6-8666-A83B628F78CF}" type="datetimeFigureOut">
              <a:rPr lang="en-US" smtClean="0"/>
              <a:t>5/8/2015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92A1B-3A5A-403F-B6F1-2031E79398AF}" type="slidenum">
              <a:rPr lang="en-US" smtClean="0"/>
              <a:t>‹#›</a:t>
            </a:fld>
            <a:endParaRPr lang="en-US"/>
          </a:p>
        </p:txBody>
      </p:sp>
    </p:spTree>
    <p:extLst>
      <p:ext uri="{BB962C8B-B14F-4D97-AF65-F5344CB8AC3E}">
        <p14:creationId xmlns:p14="http://schemas.microsoft.com/office/powerpoint/2010/main" val="1498212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4E48B-D6DA-4CA6-8666-A83B628F78CF}" type="datetimeFigureOut">
              <a:rPr lang="en-US" smtClean="0"/>
              <a:t>5/8/2015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92A1B-3A5A-403F-B6F1-2031E79398AF}" type="slidenum">
              <a:rPr lang="en-US" smtClean="0"/>
              <a:t>‹#›</a:t>
            </a:fld>
            <a:endParaRPr lang="en-US"/>
          </a:p>
        </p:txBody>
      </p:sp>
    </p:spTree>
    <p:extLst>
      <p:ext uri="{BB962C8B-B14F-4D97-AF65-F5344CB8AC3E}">
        <p14:creationId xmlns:p14="http://schemas.microsoft.com/office/powerpoint/2010/main" val="46492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041"/>
          <p:cNvGrpSpPr>
            <a:grpSpLocks/>
          </p:cNvGrpSpPr>
          <p:nvPr userDrawn="1"/>
        </p:nvGrpSpPr>
        <p:grpSpPr bwMode="auto">
          <a:xfrm>
            <a:off x="-25400" y="0"/>
            <a:ext cx="12217400" cy="6864350"/>
            <a:chOff x="0" y="0"/>
            <a:chExt cx="5772" cy="4324"/>
          </a:xfrm>
        </p:grpSpPr>
        <p:pic>
          <p:nvPicPr>
            <p:cNvPr id="1029" name="Picture 11" descr="ppslide-banner.jpg"/>
            <p:cNvPicPr>
              <a:picLocks/>
            </p:cNvPicPr>
            <p:nvPr/>
          </p:nvPicPr>
          <p:blipFill>
            <a:blip r:embed="rId13" cstate="email">
              <a:extLst>
                <a:ext uri="{28A0092B-C50C-407E-A947-70E740481C1C}">
                  <a14:useLocalDpi xmlns:a14="http://schemas.microsoft.com/office/drawing/2010/main"/>
                </a:ext>
              </a:extLst>
            </a:blip>
            <a:srcRect/>
            <a:stretch>
              <a:fillRect/>
            </a:stretch>
          </p:blipFill>
          <p:spPr bwMode="auto">
            <a:xfrm>
              <a:off x="4" y="0"/>
              <a:ext cx="5760"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 y="720"/>
              <a:ext cx="5760" cy="3120"/>
            </a:xfrm>
            <a:prstGeom prst="rect">
              <a:avLst/>
            </a:prstGeom>
            <a:gradFill>
              <a:gsLst>
                <a:gs pos="4000">
                  <a:srgbClr val="DAE3EA"/>
                </a:gs>
                <a:gs pos="6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Calibri" charset="0"/>
              </a:endParaRPr>
            </a:p>
          </p:txBody>
        </p:sp>
        <p:sp>
          <p:nvSpPr>
            <p:cNvPr id="3" name="Rectangle 2"/>
            <p:cNvSpPr/>
            <p:nvPr/>
          </p:nvSpPr>
          <p:spPr>
            <a:xfrm>
              <a:off x="4" y="3840"/>
              <a:ext cx="5760" cy="480"/>
            </a:xfrm>
            <a:prstGeom prst="rect">
              <a:avLst/>
            </a:prstGeom>
            <a:solidFill>
              <a:schemeClr val="bg1"/>
            </a:solidFill>
            <a:ln>
              <a:noFill/>
            </a:ln>
            <a:effectLst>
              <a:innerShdw blurRad="508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Calibri" charset="0"/>
              </a:endParaRPr>
            </a:p>
          </p:txBody>
        </p:sp>
        <p:sp>
          <p:nvSpPr>
            <p:cNvPr id="1034" name="TextBox 3"/>
            <p:cNvSpPr txBox="1">
              <a:spLocks noChangeArrowheads="1"/>
            </p:cNvSpPr>
            <p:nvPr/>
          </p:nvSpPr>
          <p:spPr bwMode="auto">
            <a:xfrm>
              <a:off x="4180" y="3936"/>
              <a:ext cx="14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fontAlgn="base" hangingPunct="1">
                <a:spcBef>
                  <a:spcPct val="0"/>
                </a:spcBef>
                <a:spcAft>
                  <a:spcPct val="0"/>
                </a:spcAft>
                <a:defRPr/>
              </a:pPr>
              <a:r>
                <a:rPr lang="en-US" sz="2400" b="1" smtClean="0">
                  <a:solidFill>
                    <a:srgbClr val="CD151F"/>
                  </a:solidFill>
                  <a:latin typeface="Helvetica" charset="0"/>
                </a:rPr>
                <a:t>www.amia.org</a:t>
              </a:r>
            </a:p>
          </p:txBody>
        </p:sp>
        <p:pic>
          <p:nvPicPr>
            <p:cNvPr id="1035" name="Picture 4" descr="amia-logo.png"/>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48" y="3888"/>
              <a:ext cx="150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2" y="720"/>
              <a:ext cx="5760" cy="48"/>
            </a:xfrm>
            <a:prstGeom prst="rect">
              <a:avLst/>
            </a:prstGeom>
            <a:solidFill>
              <a:srgbClr val="0C39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Calibri" charset="0"/>
              </a:endParaRPr>
            </a:p>
          </p:txBody>
        </p:sp>
      </p:grpSp>
      <p:sp>
        <p:nvSpPr>
          <p:cNvPr id="1027" name="Title Placeholder 1026"/>
          <p:cNvSpPr>
            <a:spLocks noGrp="1" noChangeArrowheads="1"/>
          </p:cNvSpPr>
          <p:nvPr>
            <p:ph type="title"/>
          </p:nvPr>
        </p:nvSpPr>
        <p:spPr bwMode="auto">
          <a:xfrm>
            <a:off x="304800" y="228600"/>
            <a:ext cx="1036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1027"/>
          <p:cNvSpPr>
            <a:spLocks noGrp="1" noChangeArrowheads="1"/>
          </p:cNvSpPr>
          <p:nvPr>
            <p:ph type="body" idx="1"/>
          </p:nvPr>
        </p:nvSpPr>
        <p:spPr bwMode="auto">
          <a:xfrm>
            <a:off x="914400" y="16764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17147709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txStyles>
    <p:titleStyle>
      <a:lvl1pPr algn="l" rtl="0" eaLnBrk="0" fontAlgn="base" hangingPunct="0">
        <a:spcBef>
          <a:spcPct val="0"/>
        </a:spcBef>
        <a:spcAft>
          <a:spcPct val="0"/>
        </a:spcAft>
        <a:defRPr sz="3400" b="1">
          <a:solidFill>
            <a:srgbClr val="0C3962"/>
          </a:solidFill>
          <a:latin typeface="+mj-lt"/>
          <a:ea typeface="+mj-ea"/>
          <a:cs typeface="+mj-cs"/>
        </a:defRPr>
      </a:lvl1pPr>
      <a:lvl2pPr algn="l" rtl="0" eaLnBrk="0" fontAlgn="base" hangingPunct="0">
        <a:spcBef>
          <a:spcPct val="0"/>
        </a:spcBef>
        <a:spcAft>
          <a:spcPct val="0"/>
        </a:spcAft>
        <a:defRPr sz="3400" b="1">
          <a:solidFill>
            <a:srgbClr val="0C3962"/>
          </a:solidFill>
          <a:latin typeface="Helvetica" charset="0"/>
          <a:ea typeface="ＭＳ Ｐゴシック" charset="-128"/>
        </a:defRPr>
      </a:lvl2pPr>
      <a:lvl3pPr algn="l" rtl="0" eaLnBrk="0" fontAlgn="base" hangingPunct="0">
        <a:spcBef>
          <a:spcPct val="0"/>
        </a:spcBef>
        <a:spcAft>
          <a:spcPct val="0"/>
        </a:spcAft>
        <a:defRPr sz="3400" b="1">
          <a:solidFill>
            <a:srgbClr val="0C3962"/>
          </a:solidFill>
          <a:latin typeface="Helvetica" charset="0"/>
          <a:ea typeface="ＭＳ Ｐゴシック" charset="-128"/>
        </a:defRPr>
      </a:lvl3pPr>
      <a:lvl4pPr algn="l" rtl="0" eaLnBrk="0" fontAlgn="base" hangingPunct="0">
        <a:spcBef>
          <a:spcPct val="0"/>
        </a:spcBef>
        <a:spcAft>
          <a:spcPct val="0"/>
        </a:spcAft>
        <a:defRPr sz="3400" b="1">
          <a:solidFill>
            <a:srgbClr val="0C3962"/>
          </a:solidFill>
          <a:latin typeface="Helvetica" charset="0"/>
          <a:ea typeface="ＭＳ Ｐゴシック" charset="-128"/>
        </a:defRPr>
      </a:lvl4pPr>
      <a:lvl5pPr algn="l" rtl="0" eaLnBrk="0" fontAlgn="base" hangingPunct="0">
        <a:spcBef>
          <a:spcPct val="0"/>
        </a:spcBef>
        <a:spcAft>
          <a:spcPct val="0"/>
        </a:spcAft>
        <a:defRPr sz="3400" b="1">
          <a:solidFill>
            <a:srgbClr val="0C3962"/>
          </a:solidFill>
          <a:latin typeface="Helvetica" charset="0"/>
          <a:ea typeface="ＭＳ Ｐゴシック" charset="-128"/>
        </a:defRPr>
      </a:lvl5pPr>
      <a:lvl6pPr marL="457200" algn="l" rtl="0" fontAlgn="base">
        <a:spcBef>
          <a:spcPct val="0"/>
        </a:spcBef>
        <a:spcAft>
          <a:spcPct val="0"/>
        </a:spcAft>
        <a:defRPr sz="3400" b="1">
          <a:solidFill>
            <a:srgbClr val="0C3962"/>
          </a:solidFill>
          <a:latin typeface="Helvetica" charset="0"/>
          <a:ea typeface="ＭＳ Ｐゴシック" charset="-128"/>
        </a:defRPr>
      </a:lvl6pPr>
      <a:lvl7pPr marL="914400" algn="l" rtl="0" fontAlgn="base">
        <a:spcBef>
          <a:spcPct val="0"/>
        </a:spcBef>
        <a:spcAft>
          <a:spcPct val="0"/>
        </a:spcAft>
        <a:defRPr sz="3400" b="1">
          <a:solidFill>
            <a:srgbClr val="0C3962"/>
          </a:solidFill>
          <a:latin typeface="Helvetica" charset="0"/>
          <a:ea typeface="ＭＳ Ｐゴシック" charset="-128"/>
        </a:defRPr>
      </a:lvl7pPr>
      <a:lvl8pPr marL="1371600" algn="l" rtl="0" fontAlgn="base">
        <a:spcBef>
          <a:spcPct val="0"/>
        </a:spcBef>
        <a:spcAft>
          <a:spcPct val="0"/>
        </a:spcAft>
        <a:defRPr sz="3400" b="1">
          <a:solidFill>
            <a:srgbClr val="0C3962"/>
          </a:solidFill>
          <a:latin typeface="Helvetica" charset="0"/>
          <a:ea typeface="ＭＳ Ｐゴシック" charset="-128"/>
        </a:defRPr>
      </a:lvl8pPr>
      <a:lvl9pPr marL="1828800" algn="l" rtl="0" fontAlgn="base">
        <a:spcBef>
          <a:spcPct val="0"/>
        </a:spcBef>
        <a:spcAft>
          <a:spcPct val="0"/>
        </a:spcAft>
        <a:defRPr sz="3400" b="1">
          <a:solidFill>
            <a:srgbClr val="0C3962"/>
          </a:solidFill>
          <a:latin typeface="Helvetica" charset="0"/>
          <a:ea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onder.cdc.gov/"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countyhealthrankings.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3054" y="1058988"/>
            <a:ext cx="9144000" cy="1765693"/>
          </a:xfrm>
        </p:spPr>
        <p:txBody>
          <a:bodyPr>
            <a:noAutofit/>
          </a:bodyPr>
          <a:lstStyle/>
          <a:p>
            <a:r>
              <a:rPr lang="en-US" b="1" dirty="0" smtClean="0">
                <a:solidFill>
                  <a:srgbClr val="C00000"/>
                </a:solidFill>
                <a:effectLst>
                  <a:outerShdw blurRad="38100" dist="38100" dir="2700000" algn="tl">
                    <a:srgbClr val="000000">
                      <a:alpha val="43137"/>
                    </a:srgbClr>
                  </a:outerShdw>
                </a:effectLst>
              </a:rPr>
              <a:t>The </a:t>
            </a:r>
            <a:r>
              <a:rPr lang="en-US" b="1" dirty="0">
                <a:solidFill>
                  <a:srgbClr val="C00000"/>
                </a:solidFill>
                <a:effectLst>
                  <a:outerShdw blurRad="38100" dist="38100" dir="2700000" algn="tl">
                    <a:srgbClr val="000000">
                      <a:alpha val="43137"/>
                    </a:srgbClr>
                  </a:outerShdw>
                </a:effectLst>
              </a:rPr>
              <a:t>Place of Informatics </a:t>
            </a:r>
            <a:r>
              <a:rPr lang="en-US" b="1" dirty="0" smtClean="0">
                <a:solidFill>
                  <a:srgbClr val="C00000"/>
                </a:solidFill>
                <a:effectLst>
                  <a:outerShdw blurRad="38100" dist="38100" dir="2700000" algn="tl">
                    <a:srgbClr val="000000">
                      <a:alpha val="43137"/>
                    </a:srgbClr>
                  </a:outerShdw>
                </a:effectLst>
              </a:rPr>
              <a:t/>
            </a:r>
            <a:br>
              <a:rPr lang="en-US" b="1" dirty="0" smtClean="0">
                <a:solidFill>
                  <a:srgbClr val="C00000"/>
                </a:solidFill>
                <a:effectLst>
                  <a:outerShdw blurRad="38100" dist="38100" dir="2700000" algn="tl">
                    <a:srgbClr val="000000">
                      <a:alpha val="43137"/>
                    </a:srgbClr>
                  </a:outerShdw>
                </a:effectLst>
              </a:rPr>
            </a:br>
            <a:r>
              <a:rPr lang="en-US" b="1" dirty="0" smtClean="0">
                <a:solidFill>
                  <a:srgbClr val="C00000"/>
                </a:solidFill>
                <a:effectLst>
                  <a:outerShdw blurRad="38100" dist="38100" dir="2700000" algn="tl">
                    <a:srgbClr val="000000">
                      <a:alpha val="43137"/>
                    </a:srgbClr>
                  </a:outerShdw>
                </a:effectLst>
              </a:rPr>
              <a:t>in </a:t>
            </a:r>
            <a:r>
              <a:rPr lang="en-US" b="1" dirty="0">
                <a:solidFill>
                  <a:srgbClr val="C00000"/>
                </a:solidFill>
                <a:effectLst>
                  <a:outerShdw blurRad="38100" dist="38100" dir="2700000" algn="tl">
                    <a:srgbClr val="000000">
                      <a:alpha val="43137"/>
                    </a:srgbClr>
                  </a:outerShdw>
                </a:effectLst>
              </a:rPr>
              <a:t>Modern Medicine</a:t>
            </a:r>
            <a:endParaRPr lang="en-US" dirty="0">
              <a:solidFill>
                <a:srgbClr val="C0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42107" y="3748137"/>
            <a:ext cx="9144000" cy="2297317"/>
          </a:xfrm>
        </p:spPr>
        <p:txBody>
          <a:bodyPr>
            <a:normAutofit/>
          </a:bodyPr>
          <a:lstStyle/>
          <a:p>
            <a:r>
              <a:rPr lang="en-US" sz="4000" b="1" dirty="0">
                <a:solidFill>
                  <a:schemeClr val="tx2"/>
                </a:solidFill>
              </a:rPr>
              <a:t>Andrew </a:t>
            </a:r>
            <a:r>
              <a:rPr lang="en-US" sz="4000" b="1" dirty="0" smtClean="0">
                <a:solidFill>
                  <a:schemeClr val="tx2"/>
                </a:solidFill>
              </a:rPr>
              <a:t>Balas MD, PhD</a:t>
            </a:r>
          </a:p>
          <a:p>
            <a:r>
              <a:rPr lang="en-US" b="1" dirty="0" smtClean="0">
                <a:solidFill>
                  <a:schemeClr val="tx2"/>
                </a:solidFill>
              </a:rPr>
              <a:t>Georgia </a:t>
            </a:r>
            <a:r>
              <a:rPr lang="en-US" b="1" dirty="0">
                <a:solidFill>
                  <a:schemeClr val="tx2"/>
                </a:solidFill>
              </a:rPr>
              <a:t>Regents </a:t>
            </a:r>
            <a:r>
              <a:rPr lang="en-US" b="1" dirty="0" smtClean="0">
                <a:solidFill>
                  <a:schemeClr val="tx2"/>
                </a:solidFill>
              </a:rPr>
              <a:t>University</a:t>
            </a:r>
          </a:p>
          <a:p>
            <a:r>
              <a:rPr lang="en-US" b="1" dirty="0" smtClean="0">
                <a:solidFill>
                  <a:schemeClr val="tx2"/>
                </a:solidFill>
              </a:rPr>
              <a:t>Augusta, GA</a:t>
            </a:r>
            <a:endParaRPr lang="en-US" b="1" dirty="0">
              <a:solidFill>
                <a:schemeClr val="tx2"/>
              </a:solidFill>
            </a:endParaRPr>
          </a:p>
        </p:txBody>
      </p:sp>
    </p:spTree>
    <p:extLst>
      <p:ext uri="{BB962C8B-B14F-4D97-AF65-F5344CB8AC3E}">
        <p14:creationId xmlns:p14="http://schemas.microsoft.com/office/powerpoint/2010/main" val="2327615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6307" y="0"/>
            <a:ext cx="10515600" cy="1059255"/>
          </a:xfrm>
        </p:spPr>
        <p:txBody>
          <a:bodyPr/>
          <a:lstStyle/>
          <a:p>
            <a:pPr algn="ctr"/>
            <a:r>
              <a:rPr lang="en-US" b="1" dirty="0" smtClean="0">
                <a:solidFill>
                  <a:schemeClr val="tx2"/>
                </a:solidFill>
                <a:effectLst>
                  <a:outerShdw blurRad="38100" dist="38100" dir="2700000" algn="tl">
                    <a:srgbClr val="000000">
                      <a:alpha val="43137"/>
                    </a:srgbClr>
                  </a:outerShdw>
                </a:effectLst>
              </a:rPr>
              <a:t>Examples </a:t>
            </a:r>
            <a:r>
              <a:rPr lang="en-US" b="1" dirty="0">
                <a:solidFill>
                  <a:schemeClr val="tx2"/>
                </a:solidFill>
                <a:effectLst>
                  <a:outerShdw blurRad="38100" dist="38100" dir="2700000" algn="tl">
                    <a:srgbClr val="000000">
                      <a:alpha val="43137"/>
                    </a:srgbClr>
                  </a:outerShdw>
                </a:effectLst>
              </a:rPr>
              <a:t>of alternative analytics</a:t>
            </a:r>
          </a:p>
        </p:txBody>
      </p:sp>
      <p:graphicFrame>
        <p:nvGraphicFramePr>
          <p:cNvPr id="3" name="Table 2"/>
          <p:cNvGraphicFramePr>
            <a:graphicFrameLocks noGrp="1"/>
          </p:cNvGraphicFramePr>
          <p:nvPr>
            <p:extLst>
              <p:ext uri="{D42A27DB-BD31-4B8C-83A1-F6EECF244321}">
                <p14:modId xmlns:p14="http://schemas.microsoft.com/office/powerpoint/2010/main" val="2153793468"/>
              </p:ext>
            </p:extLst>
          </p:nvPr>
        </p:nvGraphicFramePr>
        <p:xfrm>
          <a:off x="0" y="1081890"/>
          <a:ext cx="12192000" cy="5776110"/>
        </p:xfrm>
        <a:graphic>
          <a:graphicData uri="http://schemas.openxmlformats.org/drawingml/2006/table">
            <a:tbl>
              <a:tblPr firstRow="1" firstCol="1" bandRow="1">
                <a:tableStyleId>{5C22544A-7EE6-4342-B048-85BDC9FD1C3A}</a:tableStyleId>
              </a:tblPr>
              <a:tblGrid>
                <a:gridCol w="3285371"/>
                <a:gridCol w="4207350"/>
                <a:gridCol w="4699279"/>
              </a:tblGrid>
              <a:tr h="459484">
                <a:tc>
                  <a:txBody>
                    <a:bodyPr/>
                    <a:lstStyle/>
                    <a:p>
                      <a:pPr marL="0" marR="0" algn="just" hangingPunct="0">
                        <a:spcBef>
                          <a:spcPts val="0"/>
                        </a:spcBef>
                        <a:spcAft>
                          <a:spcPts val="0"/>
                        </a:spcAft>
                      </a:pPr>
                      <a:r>
                        <a:rPr lang="en-US" sz="2000" dirty="0">
                          <a:effectLst/>
                        </a:rPr>
                        <a:t>Source</a:t>
                      </a:r>
                      <a:endParaRPr lang="en-US" sz="2000" dirty="0">
                        <a:effectLst/>
                        <a:latin typeface="Times New Roman"/>
                        <a:ea typeface="Times New Roman"/>
                      </a:endParaRPr>
                    </a:p>
                  </a:txBody>
                  <a:tcPr marL="68580" marR="68580" marT="0" marB="0"/>
                </a:tc>
                <a:tc>
                  <a:txBody>
                    <a:bodyPr/>
                    <a:lstStyle/>
                    <a:p>
                      <a:pPr marL="0" marR="0" algn="just" hangingPunct="0">
                        <a:spcBef>
                          <a:spcPts val="0"/>
                        </a:spcBef>
                        <a:spcAft>
                          <a:spcPts val="0"/>
                        </a:spcAft>
                      </a:pPr>
                      <a:r>
                        <a:rPr lang="en-US" sz="2000">
                          <a:effectLst/>
                        </a:rPr>
                        <a:t>Type of Data</a:t>
                      </a:r>
                      <a:endParaRPr lang="en-US" sz="2000">
                        <a:effectLst/>
                        <a:latin typeface="Times New Roman"/>
                        <a:ea typeface="Times New Roman"/>
                      </a:endParaRPr>
                    </a:p>
                  </a:txBody>
                  <a:tcPr marL="68580" marR="68580" marT="0" marB="0"/>
                </a:tc>
                <a:tc>
                  <a:txBody>
                    <a:bodyPr/>
                    <a:lstStyle/>
                    <a:p>
                      <a:pPr marL="0" marR="0" algn="just" hangingPunct="0">
                        <a:spcBef>
                          <a:spcPts val="0"/>
                        </a:spcBef>
                        <a:spcAft>
                          <a:spcPts val="0"/>
                        </a:spcAft>
                      </a:pPr>
                      <a:r>
                        <a:rPr lang="en-US" sz="2000">
                          <a:effectLst/>
                        </a:rPr>
                        <a:t>Alternative Use</a:t>
                      </a:r>
                      <a:endParaRPr lang="en-US" sz="2000">
                        <a:effectLst/>
                        <a:latin typeface="Times New Roman"/>
                        <a:ea typeface="Times New Roman"/>
                      </a:endParaRPr>
                    </a:p>
                  </a:txBody>
                  <a:tcPr marL="68580" marR="68580" marT="0" marB="0"/>
                </a:tc>
              </a:tr>
              <a:tr h="721774">
                <a:tc>
                  <a:txBody>
                    <a:bodyPr/>
                    <a:lstStyle/>
                    <a:p>
                      <a:pPr marL="0" marR="0" algn="l" hangingPunct="0">
                        <a:spcBef>
                          <a:spcPts val="300"/>
                        </a:spcBef>
                        <a:spcAft>
                          <a:spcPts val="300"/>
                        </a:spcAft>
                      </a:pPr>
                      <a:r>
                        <a:rPr lang="en-US" sz="2000">
                          <a:effectLst/>
                        </a:rPr>
                        <a:t>28% of hospitals nationwide</a:t>
                      </a:r>
                      <a:endParaRPr lang="en-US" sz="2000">
                        <a:effectLst/>
                        <a:latin typeface="Times New Roman"/>
                        <a:ea typeface="Times New Roman"/>
                      </a:endParaRPr>
                    </a:p>
                  </a:txBody>
                  <a:tcPr marL="68580" marR="68580" marT="0" marB="0"/>
                </a:tc>
                <a:tc>
                  <a:txBody>
                    <a:bodyPr/>
                    <a:lstStyle/>
                    <a:p>
                      <a:pPr marL="0" marR="0" indent="-22860" algn="l" hangingPunct="0">
                        <a:spcBef>
                          <a:spcPts val="300"/>
                        </a:spcBef>
                        <a:spcAft>
                          <a:spcPts val="300"/>
                        </a:spcAft>
                      </a:pPr>
                      <a:r>
                        <a:rPr lang="en-US" sz="2000" dirty="0">
                          <a:effectLst/>
                        </a:rPr>
                        <a:t>Patient wealth screening</a:t>
                      </a:r>
                      <a:endParaRPr lang="en-US" sz="2000" dirty="0">
                        <a:effectLst/>
                        <a:latin typeface="Times New Roman"/>
                        <a:ea typeface="Times New Roman"/>
                      </a:endParaRPr>
                    </a:p>
                  </a:txBody>
                  <a:tcPr marL="68580" marR="68580" marT="0" marB="0"/>
                </a:tc>
                <a:tc>
                  <a:txBody>
                    <a:bodyPr/>
                    <a:lstStyle/>
                    <a:p>
                      <a:pPr marL="0" marR="0" algn="l" hangingPunct="0">
                        <a:spcBef>
                          <a:spcPts val="300"/>
                        </a:spcBef>
                        <a:spcAft>
                          <a:spcPts val="300"/>
                        </a:spcAft>
                      </a:pPr>
                      <a:r>
                        <a:rPr lang="en-US" sz="2000">
                          <a:effectLst/>
                        </a:rPr>
                        <a:t>Grateful Patient Program</a:t>
                      </a:r>
                      <a:endParaRPr lang="en-US" sz="2000">
                        <a:effectLst/>
                        <a:latin typeface="Times New Roman"/>
                        <a:ea typeface="Times New Roman"/>
                      </a:endParaRPr>
                    </a:p>
                  </a:txBody>
                  <a:tcPr marL="68580" marR="68580" marT="0" marB="0"/>
                </a:tc>
              </a:tr>
              <a:tr h="918971">
                <a:tc>
                  <a:txBody>
                    <a:bodyPr/>
                    <a:lstStyle/>
                    <a:p>
                      <a:pPr marL="0" marR="0" algn="l" hangingPunct="0">
                        <a:spcBef>
                          <a:spcPts val="300"/>
                        </a:spcBef>
                        <a:spcAft>
                          <a:spcPts val="300"/>
                        </a:spcAft>
                      </a:pPr>
                      <a:r>
                        <a:rPr lang="en-US" sz="2000">
                          <a:effectLst/>
                        </a:rPr>
                        <a:t>Target</a:t>
                      </a:r>
                      <a:endParaRPr lang="en-US" sz="2000">
                        <a:effectLst/>
                        <a:latin typeface="Times New Roman"/>
                        <a:ea typeface="Times New Roman"/>
                      </a:endParaRPr>
                    </a:p>
                  </a:txBody>
                  <a:tcPr marL="68580" marR="68580" marT="0" marB="0"/>
                </a:tc>
                <a:tc>
                  <a:txBody>
                    <a:bodyPr/>
                    <a:lstStyle/>
                    <a:p>
                      <a:pPr marL="0" marR="0" algn="l" hangingPunct="0">
                        <a:spcBef>
                          <a:spcPts val="300"/>
                        </a:spcBef>
                        <a:spcAft>
                          <a:spcPts val="300"/>
                        </a:spcAft>
                      </a:pPr>
                      <a:r>
                        <a:rPr lang="en-US" sz="2000">
                          <a:effectLst/>
                        </a:rPr>
                        <a:t>Consumer data</a:t>
                      </a:r>
                      <a:endParaRPr lang="en-US" sz="2000">
                        <a:effectLst/>
                        <a:latin typeface="Times New Roman"/>
                        <a:ea typeface="Times New Roman"/>
                      </a:endParaRPr>
                    </a:p>
                  </a:txBody>
                  <a:tcPr marL="68580" marR="68580" marT="0" marB="0"/>
                </a:tc>
                <a:tc>
                  <a:txBody>
                    <a:bodyPr/>
                    <a:lstStyle/>
                    <a:p>
                      <a:pPr marL="0" marR="0" algn="l" hangingPunct="0">
                        <a:spcBef>
                          <a:spcPts val="300"/>
                        </a:spcBef>
                        <a:spcAft>
                          <a:spcPts val="300"/>
                        </a:spcAft>
                      </a:pPr>
                      <a:r>
                        <a:rPr lang="en-US" sz="2000" dirty="0">
                          <a:effectLst/>
                        </a:rPr>
                        <a:t>Use of shopping pattern identifies marketing strategies, including based on health behaviors: pregnancy, diabetes, </a:t>
                      </a:r>
                      <a:endParaRPr lang="en-US" sz="2000" dirty="0">
                        <a:effectLst/>
                        <a:latin typeface="Times New Roman"/>
                        <a:ea typeface="Times New Roman"/>
                      </a:endParaRPr>
                    </a:p>
                  </a:txBody>
                  <a:tcPr marL="68580" marR="68580" marT="0" marB="0"/>
                </a:tc>
              </a:tr>
              <a:tr h="459484">
                <a:tc>
                  <a:txBody>
                    <a:bodyPr/>
                    <a:lstStyle/>
                    <a:p>
                      <a:pPr marL="0" marR="0" algn="l" hangingPunct="0">
                        <a:spcBef>
                          <a:spcPts val="300"/>
                        </a:spcBef>
                        <a:spcAft>
                          <a:spcPts val="300"/>
                        </a:spcAft>
                      </a:pPr>
                      <a:r>
                        <a:rPr lang="en-US" sz="2000">
                          <a:effectLst/>
                        </a:rPr>
                        <a:t>Garmin Connect</a:t>
                      </a:r>
                      <a:endParaRPr lang="en-US" sz="2000">
                        <a:effectLst/>
                        <a:latin typeface="Times New Roman"/>
                        <a:ea typeface="Times New Roman"/>
                      </a:endParaRPr>
                    </a:p>
                  </a:txBody>
                  <a:tcPr marL="68580" marR="68580" marT="0" marB="0"/>
                </a:tc>
                <a:tc>
                  <a:txBody>
                    <a:bodyPr/>
                    <a:lstStyle/>
                    <a:p>
                      <a:pPr marL="0" marR="0" algn="l" hangingPunct="0">
                        <a:spcBef>
                          <a:spcPts val="300"/>
                        </a:spcBef>
                        <a:spcAft>
                          <a:spcPts val="300"/>
                        </a:spcAft>
                      </a:pPr>
                      <a:r>
                        <a:rPr lang="en-US" sz="2000">
                          <a:effectLst/>
                        </a:rPr>
                        <a:t>Athletic performance data</a:t>
                      </a:r>
                      <a:endParaRPr lang="en-US" sz="2000">
                        <a:effectLst/>
                        <a:latin typeface="Times New Roman"/>
                        <a:ea typeface="Times New Roman"/>
                      </a:endParaRPr>
                    </a:p>
                  </a:txBody>
                  <a:tcPr marL="68580" marR="68580" marT="0" marB="0"/>
                </a:tc>
                <a:tc>
                  <a:txBody>
                    <a:bodyPr/>
                    <a:lstStyle/>
                    <a:p>
                      <a:pPr marL="0" marR="0" algn="l" hangingPunct="0">
                        <a:spcBef>
                          <a:spcPts val="300"/>
                        </a:spcBef>
                        <a:spcAft>
                          <a:spcPts val="300"/>
                        </a:spcAft>
                      </a:pPr>
                      <a:r>
                        <a:rPr lang="en-US" sz="2000">
                          <a:effectLst/>
                        </a:rPr>
                        <a:t>4 billion miles of performance information</a:t>
                      </a:r>
                      <a:endParaRPr lang="en-US" sz="2000">
                        <a:effectLst/>
                        <a:latin typeface="Times New Roman"/>
                        <a:ea typeface="Times New Roman"/>
                      </a:endParaRPr>
                    </a:p>
                  </a:txBody>
                  <a:tcPr marL="68580" marR="68580" marT="0" marB="0"/>
                </a:tc>
              </a:tr>
              <a:tr h="918971">
                <a:tc>
                  <a:txBody>
                    <a:bodyPr/>
                    <a:lstStyle/>
                    <a:p>
                      <a:pPr marL="0" marR="0" algn="l" hangingPunct="0">
                        <a:spcBef>
                          <a:spcPts val="300"/>
                        </a:spcBef>
                        <a:spcAft>
                          <a:spcPts val="300"/>
                        </a:spcAft>
                      </a:pPr>
                      <a:r>
                        <a:rPr lang="en-US" sz="2000">
                          <a:effectLst/>
                        </a:rPr>
                        <a:t>CRM Healthgrades</a:t>
                      </a:r>
                      <a:endParaRPr lang="en-US" sz="2000">
                        <a:effectLst/>
                        <a:latin typeface="Times New Roman"/>
                        <a:ea typeface="Times New Roman"/>
                      </a:endParaRPr>
                    </a:p>
                  </a:txBody>
                  <a:tcPr marL="68580" marR="68580" marT="0" marB="0"/>
                </a:tc>
                <a:tc>
                  <a:txBody>
                    <a:bodyPr/>
                    <a:lstStyle/>
                    <a:p>
                      <a:pPr marL="0" marR="0" algn="l" hangingPunct="0">
                        <a:spcBef>
                          <a:spcPts val="300"/>
                        </a:spcBef>
                        <a:spcAft>
                          <a:spcPts val="300"/>
                        </a:spcAft>
                      </a:pPr>
                      <a:r>
                        <a:rPr lang="en-US" sz="2000">
                          <a:effectLst/>
                        </a:rPr>
                        <a:t>Aggregate health data</a:t>
                      </a:r>
                      <a:endParaRPr lang="en-US" sz="2000">
                        <a:effectLst/>
                        <a:latin typeface="Times New Roman"/>
                        <a:ea typeface="Times New Roman"/>
                      </a:endParaRPr>
                    </a:p>
                  </a:txBody>
                  <a:tcPr marL="68580" marR="68580" marT="0" marB="0"/>
                </a:tc>
                <a:tc>
                  <a:txBody>
                    <a:bodyPr/>
                    <a:lstStyle/>
                    <a:p>
                      <a:pPr marL="0" marR="0" algn="l" hangingPunct="0">
                        <a:spcBef>
                          <a:spcPts val="300"/>
                        </a:spcBef>
                        <a:spcAft>
                          <a:spcPts val="300"/>
                        </a:spcAft>
                      </a:pPr>
                      <a:r>
                        <a:rPr lang="en-US" sz="2000" dirty="0">
                          <a:effectLst/>
                        </a:rPr>
                        <a:t>Sells patient lists based on diagnosis, evaluates hospital patient data for non-compliance and QC</a:t>
                      </a:r>
                      <a:endParaRPr lang="en-US" sz="2000" dirty="0">
                        <a:effectLst/>
                        <a:latin typeface="Times New Roman"/>
                        <a:ea typeface="Times New Roman"/>
                      </a:endParaRPr>
                    </a:p>
                  </a:txBody>
                  <a:tcPr marL="68580" marR="68580" marT="0" marB="0"/>
                </a:tc>
              </a:tr>
              <a:tr h="1378455">
                <a:tc>
                  <a:txBody>
                    <a:bodyPr/>
                    <a:lstStyle/>
                    <a:p>
                      <a:pPr marL="0" marR="0" algn="l" hangingPunct="0">
                        <a:spcBef>
                          <a:spcPts val="300"/>
                        </a:spcBef>
                        <a:spcAft>
                          <a:spcPts val="300"/>
                        </a:spcAft>
                      </a:pPr>
                      <a:r>
                        <a:rPr lang="en-US" sz="2000">
                          <a:effectLst/>
                        </a:rPr>
                        <a:t>Carolinas HealthCare</a:t>
                      </a:r>
                      <a:endParaRPr lang="en-US" sz="2000">
                        <a:effectLst/>
                        <a:latin typeface="Times New Roman"/>
                        <a:ea typeface="Times New Roman"/>
                      </a:endParaRPr>
                    </a:p>
                  </a:txBody>
                  <a:tcPr marL="68580" marR="68580" marT="0" marB="0"/>
                </a:tc>
                <a:tc>
                  <a:txBody>
                    <a:bodyPr/>
                    <a:lstStyle/>
                    <a:p>
                      <a:pPr marL="0" marR="0" algn="l" hangingPunct="0">
                        <a:spcBef>
                          <a:spcPts val="300"/>
                        </a:spcBef>
                        <a:spcAft>
                          <a:spcPts val="300"/>
                        </a:spcAft>
                      </a:pPr>
                      <a:r>
                        <a:rPr lang="en-US" sz="2000">
                          <a:effectLst/>
                        </a:rPr>
                        <a:t>Consumer data on 2 million people</a:t>
                      </a:r>
                      <a:endParaRPr lang="en-US" sz="2000">
                        <a:effectLst/>
                        <a:latin typeface="Times New Roman"/>
                        <a:ea typeface="Times New Roman"/>
                      </a:endParaRPr>
                    </a:p>
                  </a:txBody>
                  <a:tcPr marL="68580" marR="68580" marT="0" marB="0"/>
                </a:tc>
                <a:tc>
                  <a:txBody>
                    <a:bodyPr/>
                    <a:lstStyle/>
                    <a:p>
                      <a:pPr marL="0" marR="0" algn="l" hangingPunct="0">
                        <a:spcBef>
                          <a:spcPts val="300"/>
                        </a:spcBef>
                        <a:spcAft>
                          <a:spcPts val="300"/>
                        </a:spcAft>
                      </a:pPr>
                      <a:r>
                        <a:rPr lang="en-US" sz="2000">
                          <a:effectLst/>
                        </a:rPr>
                        <a:t>Identify high-risk patients. Data aggregated through public records, store loyalty program transactions, and credit card purchases.</a:t>
                      </a:r>
                      <a:endParaRPr lang="en-US" sz="2000">
                        <a:effectLst/>
                        <a:latin typeface="Times New Roman"/>
                        <a:ea typeface="Times New Roman"/>
                      </a:endParaRPr>
                    </a:p>
                  </a:txBody>
                  <a:tcPr marL="68580" marR="68580" marT="0" marB="0"/>
                </a:tc>
              </a:tr>
              <a:tr h="918971">
                <a:tc>
                  <a:txBody>
                    <a:bodyPr/>
                    <a:lstStyle/>
                    <a:p>
                      <a:pPr marL="0" marR="0" algn="l" hangingPunct="0">
                        <a:spcBef>
                          <a:spcPts val="300"/>
                        </a:spcBef>
                        <a:spcAft>
                          <a:spcPts val="300"/>
                        </a:spcAft>
                      </a:pPr>
                      <a:r>
                        <a:rPr lang="en-US" sz="2000">
                          <a:effectLst/>
                        </a:rPr>
                        <a:t>LexisNexis</a:t>
                      </a:r>
                      <a:endParaRPr lang="en-US" sz="2000">
                        <a:effectLst/>
                        <a:latin typeface="Times New Roman"/>
                        <a:ea typeface="Times New Roman"/>
                      </a:endParaRPr>
                    </a:p>
                  </a:txBody>
                  <a:tcPr marL="68580" marR="68580" marT="0" marB="0"/>
                </a:tc>
                <a:tc>
                  <a:txBody>
                    <a:bodyPr/>
                    <a:lstStyle/>
                    <a:p>
                      <a:pPr marL="0" marR="0" algn="l" hangingPunct="0">
                        <a:spcBef>
                          <a:spcPts val="300"/>
                        </a:spcBef>
                        <a:spcAft>
                          <a:spcPts val="300"/>
                        </a:spcAft>
                      </a:pPr>
                      <a:r>
                        <a:rPr lang="en-US" sz="2000">
                          <a:effectLst/>
                        </a:rPr>
                        <a:t>Medicaid recipients and consumer data publicly available (vehicle registration, property records, etc.)</a:t>
                      </a:r>
                      <a:endParaRPr lang="en-US" sz="2000">
                        <a:effectLst/>
                        <a:latin typeface="Times New Roman"/>
                        <a:ea typeface="Times New Roman"/>
                      </a:endParaRPr>
                    </a:p>
                  </a:txBody>
                  <a:tcPr marL="68580" marR="68580" marT="0" marB="0"/>
                </a:tc>
                <a:tc>
                  <a:txBody>
                    <a:bodyPr/>
                    <a:lstStyle/>
                    <a:p>
                      <a:pPr marL="0" marR="0" algn="l" hangingPunct="0">
                        <a:spcBef>
                          <a:spcPts val="300"/>
                        </a:spcBef>
                        <a:spcAft>
                          <a:spcPts val="300"/>
                        </a:spcAft>
                      </a:pPr>
                      <a:r>
                        <a:rPr lang="en-US" sz="2000" dirty="0">
                          <a:effectLst/>
                        </a:rPr>
                        <a:t>Identify Medicaid Fraud and Abuse</a:t>
                      </a:r>
                      <a:endParaRPr lang="en-US" sz="20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64305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299" y="0"/>
            <a:ext cx="10515600" cy="1325563"/>
          </a:xfrm>
        </p:spPr>
        <p:txBody>
          <a:bodyPr/>
          <a:lstStyle/>
          <a:p>
            <a:pPr algn="ctr"/>
            <a:r>
              <a:rPr lang="en-US" dirty="0" smtClean="0"/>
              <a:t>Limitless possibilities</a:t>
            </a:r>
            <a:endParaRPr lang="en-US" dirty="0"/>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6135" y="1280845"/>
            <a:ext cx="7315200" cy="555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350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balas\Desktop\top six causes of canc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83" y="803829"/>
            <a:ext cx="12196785" cy="60541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7763" y="6322593"/>
            <a:ext cx="11857055" cy="461665"/>
          </a:xfrm>
          <a:prstGeom prst="rect">
            <a:avLst/>
          </a:prstGeom>
          <a:solidFill>
            <a:schemeClr val="bg1"/>
          </a:solidFill>
        </p:spPr>
        <p:txBody>
          <a:bodyPr wrap="square" rtlCol="0">
            <a:spAutoFit/>
          </a:bodyPr>
          <a:lstStyle/>
          <a:p>
            <a:pPr algn="r"/>
            <a:r>
              <a:rPr lang="en-US" sz="1200" dirty="0"/>
              <a:t>The Fraction of Cancer Attributable to Lifestyle and Environmental Factors in the UK in </a:t>
            </a:r>
            <a:r>
              <a:rPr lang="en-US" sz="1200" dirty="0" smtClean="0"/>
              <a:t>2010</a:t>
            </a:r>
          </a:p>
          <a:p>
            <a:pPr algn="r"/>
            <a:r>
              <a:rPr lang="en-US" sz="1200" dirty="0" smtClean="0"/>
              <a:t>British Journal of Cancer, December 2011</a:t>
            </a:r>
            <a:endParaRPr lang="en-US" sz="1200" dirty="0"/>
          </a:p>
        </p:txBody>
      </p:sp>
      <p:sp>
        <p:nvSpPr>
          <p:cNvPr id="3" name="TextBox 2"/>
          <p:cNvSpPr txBox="1"/>
          <p:nvPr/>
        </p:nvSpPr>
        <p:spPr>
          <a:xfrm>
            <a:off x="4047809" y="1527352"/>
            <a:ext cx="4091599" cy="738664"/>
          </a:xfrm>
          <a:prstGeom prst="rect">
            <a:avLst/>
          </a:prstGeom>
          <a:noFill/>
        </p:spPr>
        <p:txBody>
          <a:bodyPr wrap="square" rtlCol="0">
            <a:spAutoFit/>
          </a:bodyPr>
          <a:lstStyle/>
          <a:p>
            <a:pPr algn="ctr"/>
            <a:r>
              <a:rPr lang="en-US" sz="1400" dirty="0" smtClean="0"/>
              <a:t>About 40% </a:t>
            </a:r>
            <a:r>
              <a:rPr lang="en-US" sz="1400" dirty="0"/>
              <a:t>of cancers </a:t>
            </a:r>
            <a:r>
              <a:rPr lang="en-US" sz="1400" dirty="0" smtClean="0"/>
              <a:t>diagnosed are </a:t>
            </a:r>
            <a:r>
              <a:rPr lang="en-US" sz="1400" dirty="0"/>
              <a:t>caused by avoidable life choices including smoking, drinking and eating the wrong </a:t>
            </a:r>
            <a:r>
              <a:rPr lang="en-US" sz="1400" dirty="0" smtClean="0"/>
              <a:t>things (BBC)</a:t>
            </a:r>
            <a:endParaRPr lang="en-US" sz="1400" dirty="0"/>
          </a:p>
        </p:txBody>
      </p:sp>
      <p:sp>
        <p:nvSpPr>
          <p:cNvPr id="5" name="Title 3"/>
          <p:cNvSpPr txBox="1">
            <a:spLocks/>
          </p:cNvSpPr>
          <p:nvPr/>
        </p:nvSpPr>
        <p:spPr bwMode="auto">
          <a:xfrm>
            <a:off x="-4783" y="3"/>
            <a:ext cx="12196785" cy="1286189"/>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b="1" kern="1200">
                <a:solidFill>
                  <a:schemeClr val="bg1"/>
                </a:solidFill>
                <a:latin typeface="+mj-lt"/>
                <a:ea typeface="+mj-ea"/>
                <a:cs typeface="+mj-cs"/>
              </a:defRPr>
            </a:lvl1pPr>
            <a:lvl2pPr algn="ctr" defTabSz="457200" rtl="0" fontAlgn="base">
              <a:spcBef>
                <a:spcPct val="0"/>
              </a:spcBef>
              <a:spcAft>
                <a:spcPct val="0"/>
              </a:spcAft>
              <a:defRPr sz="4400" b="1">
                <a:solidFill>
                  <a:schemeClr val="tx1"/>
                </a:solidFill>
                <a:latin typeface="Calibri" pitchFamily="34" charset="0"/>
              </a:defRPr>
            </a:lvl2pPr>
            <a:lvl3pPr algn="ctr" defTabSz="457200" rtl="0" fontAlgn="base">
              <a:spcBef>
                <a:spcPct val="0"/>
              </a:spcBef>
              <a:spcAft>
                <a:spcPct val="0"/>
              </a:spcAft>
              <a:defRPr sz="4400" b="1">
                <a:solidFill>
                  <a:schemeClr val="tx1"/>
                </a:solidFill>
                <a:latin typeface="Calibri" pitchFamily="34" charset="0"/>
              </a:defRPr>
            </a:lvl3pPr>
            <a:lvl4pPr algn="ctr" defTabSz="457200" rtl="0" fontAlgn="base">
              <a:spcBef>
                <a:spcPct val="0"/>
              </a:spcBef>
              <a:spcAft>
                <a:spcPct val="0"/>
              </a:spcAft>
              <a:defRPr sz="4400" b="1">
                <a:solidFill>
                  <a:schemeClr val="tx1"/>
                </a:solidFill>
                <a:latin typeface="Calibri" pitchFamily="34" charset="0"/>
              </a:defRPr>
            </a:lvl4pPr>
            <a:lvl5pPr algn="ctr" defTabSz="457200" rtl="0" fontAlgn="base">
              <a:spcBef>
                <a:spcPct val="0"/>
              </a:spcBef>
              <a:spcAft>
                <a:spcPct val="0"/>
              </a:spcAft>
              <a:defRPr sz="4400" b="1">
                <a:solidFill>
                  <a:schemeClr val="tx1"/>
                </a:solidFill>
                <a:latin typeface="Calibri" pitchFamily="34" charset="0"/>
              </a:defRPr>
            </a:lvl5pPr>
            <a:lvl6pPr marL="457200" algn="ctr" defTabSz="457200" rtl="0" fontAlgn="base">
              <a:spcBef>
                <a:spcPct val="0"/>
              </a:spcBef>
              <a:spcAft>
                <a:spcPct val="0"/>
              </a:spcAft>
              <a:defRPr sz="4400" b="1">
                <a:solidFill>
                  <a:schemeClr val="tx1"/>
                </a:solidFill>
                <a:latin typeface="Calibri" pitchFamily="34" charset="0"/>
              </a:defRPr>
            </a:lvl6pPr>
            <a:lvl7pPr marL="914400" algn="ctr" defTabSz="457200" rtl="0" fontAlgn="base">
              <a:spcBef>
                <a:spcPct val="0"/>
              </a:spcBef>
              <a:spcAft>
                <a:spcPct val="0"/>
              </a:spcAft>
              <a:defRPr sz="4400" b="1">
                <a:solidFill>
                  <a:schemeClr val="tx1"/>
                </a:solidFill>
                <a:latin typeface="Calibri" pitchFamily="34" charset="0"/>
              </a:defRPr>
            </a:lvl7pPr>
            <a:lvl8pPr marL="1371600" algn="ctr" defTabSz="457200" rtl="0" fontAlgn="base">
              <a:spcBef>
                <a:spcPct val="0"/>
              </a:spcBef>
              <a:spcAft>
                <a:spcPct val="0"/>
              </a:spcAft>
              <a:defRPr sz="4400" b="1">
                <a:solidFill>
                  <a:schemeClr val="tx1"/>
                </a:solidFill>
                <a:latin typeface="Calibri" pitchFamily="34" charset="0"/>
              </a:defRPr>
            </a:lvl8pPr>
            <a:lvl9pPr marL="1828800" algn="ctr" defTabSz="457200" rtl="0" fontAlgn="base">
              <a:spcBef>
                <a:spcPct val="0"/>
              </a:spcBef>
              <a:spcAft>
                <a:spcPct val="0"/>
              </a:spcAft>
              <a:defRPr sz="4400" b="1">
                <a:solidFill>
                  <a:schemeClr val="tx1"/>
                </a:solidFill>
                <a:latin typeface="Calibri" pitchFamily="34" charset="0"/>
              </a:defRPr>
            </a:lvl9pPr>
          </a:lstStyle>
          <a:p>
            <a:r>
              <a:rPr lang="en-US" sz="3200" dirty="0" smtClean="0">
                <a:solidFill>
                  <a:srgbClr val="FFC000"/>
                </a:solidFill>
                <a:effectLst>
                  <a:outerShdw blurRad="38100" dist="38100" dir="2700000" algn="tl">
                    <a:srgbClr val="000000">
                      <a:alpha val="43137"/>
                    </a:srgbClr>
                  </a:outerShdw>
                </a:effectLst>
              </a:rPr>
              <a:t>Top six causes of all cancers in men and women</a:t>
            </a:r>
            <a:endParaRPr lang="en-US" sz="320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047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2"/>
                </a:solidFill>
              </a:rPr>
              <a:t>Right </a:t>
            </a:r>
            <a:r>
              <a:rPr lang="en-US" b="1" dirty="0">
                <a:solidFill>
                  <a:schemeClr val="tx2"/>
                </a:solidFill>
              </a:rPr>
              <a:t>to receive </a:t>
            </a:r>
            <a:r>
              <a:rPr lang="en-US" b="1" dirty="0" smtClean="0">
                <a:solidFill>
                  <a:schemeClr val="tx2"/>
                </a:solidFill>
              </a:rPr>
              <a:t>personal </a:t>
            </a:r>
            <a:r>
              <a:rPr lang="en-US" b="1" dirty="0">
                <a:solidFill>
                  <a:schemeClr val="tx2"/>
                </a:solidFill>
              </a:rPr>
              <a:t>health information</a:t>
            </a:r>
          </a:p>
        </p:txBody>
      </p:sp>
      <p:sp>
        <p:nvSpPr>
          <p:cNvPr id="3" name="Content Placeholder 2"/>
          <p:cNvSpPr>
            <a:spLocks noGrp="1"/>
          </p:cNvSpPr>
          <p:nvPr>
            <p:ph idx="1"/>
          </p:nvPr>
        </p:nvSpPr>
        <p:spPr>
          <a:xfrm>
            <a:off x="5468294" y="1825625"/>
            <a:ext cx="5885506" cy="4351338"/>
          </a:xfrm>
        </p:spPr>
        <p:txBody>
          <a:bodyPr/>
          <a:lstStyle/>
          <a:p>
            <a:r>
              <a:rPr lang="en-US" dirty="0" smtClean="0"/>
              <a:t>The Mayo medical record</a:t>
            </a:r>
          </a:p>
          <a:p>
            <a:r>
              <a:rPr lang="en-US" dirty="0" smtClean="0"/>
              <a:t>Emergence of e-patient</a:t>
            </a:r>
          </a:p>
          <a:p>
            <a:r>
              <a:rPr lang="en-US" dirty="0" smtClean="0"/>
              <a:t>Self-care </a:t>
            </a:r>
            <a:r>
              <a:rPr lang="en-US" dirty="0"/>
              <a:t>with </a:t>
            </a:r>
            <a:r>
              <a:rPr lang="en-US" dirty="0" err="1" smtClean="0"/>
              <a:t>hemangiopericytoma</a:t>
            </a:r>
            <a:endParaRPr lang="en-US" dirty="0" smtClean="0"/>
          </a:p>
          <a:p>
            <a:r>
              <a:rPr lang="en-US" dirty="0" smtClean="0"/>
              <a:t>Blue </a:t>
            </a:r>
            <a:r>
              <a:rPr lang="en-US" dirty="0"/>
              <a:t>button initiative: a way to get your health records electronically </a:t>
            </a:r>
          </a:p>
        </p:txBody>
      </p:sp>
      <p:sp>
        <p:nvSpPr>
          <p:cNvPr id="4" name="AutoShape 2" descr="data:image/jpeg;base64,/9j/4AAQSkZJRgABAQAAAQABAAD/2wBDAAoHBwgHBgoICAgLCgoLDhgQDg0NDh0VFhEYIx8lJCIfIiEmKzcvJik0KSEiMEExNDk7Pj4+JS5ESUM8SDc9Pjv/2wBDAQoLCw4NDhwQEBw7KCIoOzs7Ozs7Ozs7Ozs7Ozs7Ozs7Ozs7Ozs7Ozs7Ozs7Ozs7Ozs7Ozs7Ozs7Ozs7Ozs7Ozv/wAARCAFaAOYDASIAAhEBAxEB/8QAGwAAAQUBAQAAAAAAAAAAAAAAAAECAwQGBQf/xABUEAABAwMCAgQKBgUGCwcFAAABAgMEAAUREiEGMRNBUWEHFBUicXSBkbLRFjI1VZSxIzZCUqEkJUVUYsEXJic0RGRyhJKT8DNTc4LC4fFDR2N1ov/EABgBAAMBAQAAAAAAAAAAAAAAAAABAwIE/8QAJBEAAgICAgIDAQEBAQAAAAAAAAECERIxAyETUSIyQWFCgZH/2gAMAwEAAhEDEQA/AOJcrzdG71cW0XKWlCJbqUpD6gEgLIAAztVfy3dvvSZ+IX86ZdR/PtzP+uO/Gaq4q8V0cMm8mXvLd2x9qTP+er50eW7t96TPxC/nVHFFOkZtl3y3dvvSZ+IX86Xy3dvvSZ+IX86o86MUUgtl3y3dvvSZ+IX86Be7t96TPxC/nVKjFFILZe8t3bH2pM/EK+dJ5bu33pM/EL+dUqSikFsveW7t96TPxC/nSeW7t96TfxCvnVKlp0gtl3y3dvvSZ+IX86PLd2+9Jn4hfzqjRRSC2XvLd2+9Jn4hfzpPLd2+9Jn4hXzqlRjeikFsui+XY/0pN/56/nSG93YDIuk38Qv51SI76CMilSDJlry7dz/Sk38Qv50ovl3+9ZvtkL+dUiN9t6CDsBy7qVGsmXxfbv8Aecz8Qv50vlu78vKk38Qv51QCefdyp6UqJ2rEqNJs6AvVzzvdJufWF/OpFXi6D+k5Y7vGF/OqKUkqOrfalWBpGNxUmyiLBvN2G3lOZn1hfzppvl25eU5n4hfzqoQezfsppGO+nExJsui93fH2pM/EL+dKb3dvvSZ+IV86o4pcVWKMNs1/AtymzL083JmSH0COohLrqlDOpO+576Kr+D4Yvz/qqviTRU57OridxODdT/Pty9ce+M1AltxYylCiO4Zqa6b325+uPfGa6HD8yQyqW2iS62jxR5QSlwgBWnY4zzqv4crVyo5CgUkhQII5g0lbM2m2Oywp5pbqCEkPLUr9PlsknWVeduM+aNuRrhKRAEi2vOR0pZkIPTNoWrCfPUnO5zyANCkNwo5NFaxuxQGGywtvxiWyttD6UpUvTqBUTsRjGQM8hg0wWWH4mpXQlQ0oWhaUqOUlYzlWcEhJOQBtjOaWaH42ZY0labxCDKhSHGYSGijpsKOtSAEjbz9XmnbkRvn3NslpiS4QVJaCukbdUFpSo4UEnSCrUADkDzcEnNGaFg7M36KK2DVmgLVILkJCGG1JTEc6RQEklCiATnG5CRkY54rh3OEUNNSExhHWEDxhpOwbUSrTsTkEgZx1d1NTTBwaOXilxWhX5PjshKYMZxSGY6wVKUSpS0jXnB3Hd1UXS3QI0OVLYQktpdVFbGskhwLJ1d/mY99LPsMDPBJOcAnA3wKQ7HFay1x4iYxCmG0RHYaS5KKvO1FSQtOc9W+3Zv303ydGEJx1dvZRcUKX0EUElLqAU+djO+xVj97vozDAyuD2UhBrZPxmF2ppKIMVUhjpS2wlZWkryjI57kDUdPd11F4la20RUeKMuPPPLS8gOZKClptWlOVYPnkjnvyzRmGH9MljO3X3UoSpRCUgqUdgANzXfjttw+KI4DLCtbZIbUgpAJSQAUknCs9Wds1eixYbMhlYZZbZSWVxpGcLcUSNQO++BqyOrHfTzBcf9MfoWElQTkJ5kDlTwkc96077TTNjn9EwyiOWWAy8D57pKklXXuc5zttUaFwGILhTCiOLZisOpKxqKlqICs77jBO3KlkPAzwQSMg1KhlxKQopOnOAcbZ9Na6Va7SwiR4u0hbKemC1gJJbIJ0gKK8j9nYA5359XGJH0cYTkZ8ccyM7/URUnI2oUc9Ta21FC0lKk7EEYIpNOTgDOeytbMTFuF3mYZjBTMs6DjJdGlROdxqJKRgZ7qauDGbltGNFjuLcLRdSvSA2nfUQAohJyBnfbuqVm8THuIUlZSpJSU7FJ2IqMjBrp3shV8nlJCgZLhBHI+ca55GedVj0SlsZSU4ikqyJs0/g/wDt571VXxJoo8H/ANuveqq+JNFSns6+H6mfuhJvlz9de+M1ZtFoVcyo+MIbCXmmyCQFK1r07DuqpdPt+5+uPfGasWu4qt5WoMdKOkaWfOIwUL1D37iqq8ejm6y7JlWCdq0pcYU2lCl9IH06AAQCM555I276e1Yrkw+0ttEZxaVkLSXEKDRAKiHAdhgAnfsNRJur6LYY4j+adX6Tf9paT+bePbV08Wyg8XUod1OaumCpKyDqBB0jPm88jng1n5D+JQdts526pjqW04/KJWlaXAUOZychQ25g+2pHLBObaC0uMOgpCkJafSorBUE5AHMajj30i7u8q5tXANOLSwMJDrqnDjfmo+k9lMj3h6MWVNoGppoNpJPY50gPv2p/IXxJUcOznAooXHU2gKK3Q+nQnSRqBPaMg/lV2Lwm6thS35bSCEulKErG+lrWlWew5Hsqm5fEiG/FjQkMtSASvzyolRI3z1AY2Hp3NTDiKQiGWlQk6SyphK8kc2Q0e47YP/zWXkaWA+TDusqPoediJZGghxKkIDx0kp84DzjjPPt7TVaJZZE21eNMvo858oW2pQAASnUVk55AZp8biBUdCAY2VNoShJS6pIVp6lpGyh3VFAvTkKI5G6BDjbi1FQJIyFJKVJ93LsIpqxPEjZtSvKbER5xOh5OpLjStQUnBOQfSCPZVydabiXI8BCMspQtbScp2IAKySOvlz6tNUzdSmfHkMsJQ3GRoabKicJ35nrPnE1Zc4mmLDwCGkF1xKwQDlBATnHcdKc+ih5B8dFSdaZVvaS46ptaCstktrCtKxzSew1Rz3n311J93cuKCXI61IBUpWp5awlShsRk4AHUPzqoHWnFBDcFKlqJ0hJWScjAA37d//amm/wBMur6Oy5w8x4qS2iY24IrbwdXgtKUpKTpGBnmr+G9U4vD77zktLrzbPinSJWSc5WgEkfw50gv7rbheaitIfLAY6XKidISE8icZIFTL4gfIfcTb2koeWtx4kq85TiSk79XWQKSyN/ErRrfFXavHHnXErU8tlATyKggFPV1k71Ivhqa0ooU9FKw6pnSHckuJ5pG3PH/WapCY83AaiqawgPeMJUpJGrYJ93m++rZvUpThkdAjCZqpRODpC1dWc8tj30+zKxK8W1PTIypCXGm2wvQC4vGpWM47tu3Arrx+GmFKKVvqWA0lwLbIxkoSrG4/tGuXbrsu3IIaZSpZVkK1qT7FAHCk9x76uRuIJgaKGorZ0MpSohKjsEpTk9myR3Vh2bjiIzZ21OXJJkhHiboQlTisJI1FO+2c7dVSucPTWQtLhbDqdWG9WVKCSQSOrGx588VSE91ZmZSn+VuBazg7EKKtvfXTm32a68vxqP0bw1DBK06Qok4Kc4PM4z21GWykaGq4bmoeUyXGNYX0YGvOV/u7DY4wd+0Vx1DTlJGCNiD1V1zf5KnHlrbSQ68XtKVKSEqOM8juNhz7K5bygsg6Ak4AOCTk9u9Zi+wZAaacjrzT1oWkJK0qSFDKSQRqGcZHbv8AlTCNsCroixu/Om1ItpxKA4W1JQskJVg4Vjng+731HyqiZhmn8H/2696qr4k0UeD/AO3n/VVfEmipy2dfF9TPXQYv9zzyMx74zV21xnZdtuLLCNbiuiITkAnCjnnVK6b365+uvfGakg2uTcdowQo9KhsgnGCrOCe7Y5NU/wAo5v8ATNDCjQWLV4tPIQ6sNgpKxp6TW7p177J3TnHzqtc4MGPayWm0qwy2Q6Ep/wC1JGtOrVk4OoYxtgemqrPD6lW51959thxLyG0BxWEkErSc7ZzlPs3qEcPTlIJwjWMq6PJ1aQrSTyxgEHr5DPKsdezbutHSMxDfDrbni8ZWGG0YUnYkOrzkZ3OMH25qZyFa0R5CkMtrZHT9IoactqBOgBRVkfs4GDmuFOtL0BrpVuMuoDqmVFpWdC08wdv/AGqSXaFJucqLFOpLCkgBZ845IHZ2qFOl7Fb9Fy1x464LClMRnG1LWJq3VDU0kciN8jbOMcztXXuUqKow2lNRHG35bWc4IDZaaBPPbrGerFZ5fD0xt1bbymmihxbfnEnUUkDIABJB1DFIvh+Y3qDi2ULStSNClEZKVaTvjGc52zk9lJpN3Y02lVHaVDtaWYhS20tgmP5505KypPSAq1ZI+ttjbn6efbEiY/cHGoURbrTILLawAgELSNgTgnGfT30jPD6Q803IltYekiMFtEkIcChqB27DsRtnrqtBt8h8zGmJDaWhhtxSgcKyrI6iQMpznbGN8Uw766O/4taA0VNtR3FEkS05Rhs6Ek6SVDCc6sEZ3pYEGA9NQ2I0NcVQHiiiU6nDoJOvfPbnPIjas6zZJb76WUFsqUhCx5+2FqCRv6VCrMezzI+ZsebHS2yFhT4UcIIwlSeWSfPHIHOdqVL2NN+jqMtW8FDNyTHZddLZebZWkIyCvRyOB1Z35EE1SlNwkX62pLTbQJQXwdATjV1hJITtzqmrh6S2UBx5hBeOI+VH9PsCNO3I5HPG5xS/R2VrbbDjWtadak+cNCdOrPLcYH7OeynSX6K2/wAJ5yoaoT7TbUZBajx1tqQBqUshOvfmeZ26vfVlU9DVnjqKIS8ojo0qShWcF0KyntwRue2qSeHHUOtGRIaQw6tCW3FBQDuo8htkHY5zjFJ5DQ69cG2ZAC40kMtIWfrgqUNzjHV+dHVbDv0dsRLWZjrUdERTYGAsqbWEJ6VzchRGRjTuCDyxzrlWUfySU00ITyvGWiRIKACgBYKgFHv9IzXNkWx1lpp1paZLLurS40DjI5gggEYyPfVfxaRg4YWcf2TtRXWxZO9GoLNnDyylMVVn0q1O5T0+vUcAftdm3LG9WGPEIyZJuSIidTbqUCCtGXGtuw9fVnfnWeasc1aUrQlKgS0Mhf8A3gyn+7PZVtywPANGMtDxW20pSAsaklYHMdmT+VTkUV+iK6RFtuLfBYUytwpbUwRpOADyHLYjnXWWuK/xVMcc6J9CgSglacE4G4KvNJ57HaueLJKLJcMhjxZCdfSlzzBvpOM75zjq7KjTZ5XjsiIvQhUbJdUTkJGQM7c9yKk2bR2XocJbjakLhFLLzheIUhIwUp0jGd98jbIzmq+q3y5fiDoisMqjt6XkJSNKgEqVlXf5w9tUzZZKUq1LY1DWUI6QEuBPMp9x9ODUUWzSZkdL6XGEBxakIC16SpSQCR7jzNZWxM6eu0zSgqRHjtpbD4SNIOEuLy2T2lJT6cVOBZnI7LkhuMlpYbUlSejSUrJGsEDzyM5BB2A5dVcVFhkuvpbQ6wdYQW16jheokDG2eYPMYFORw3NWEjpI6XVJ1dCXMLCdWkkj01ZGbfode1qFrhNumKH0rdLjcYoITnTjIRsOXVXBxVx+E6wwh15ISHFKSEn63mnB/jt7DVRQ3qkdEpds03g/+3XvVVfEmijwf/bz3qqviTRWZbOji+pnroT5euXrj3xmnwblIt/T9AEnxhotK1DkD1jv5++m3Ujy9cvXHvjNW7Sw27GlKSwiRJSUdG0s7aTnUcdZG3ozmq/57ObvLoWVfJUxtwKYaSla0Oq0pOxTnf2lRJ7zTnOJZi29CkkqycEOrCQCoqxpBweeM9ldWY9DjQX0xmWHmG21tozuCenG2c74G/fzp71ttLaiG2kuNq1l0jB6IaAfrFY04ztsc8t6n16KVL2Zt65vPxVx1IRpXIMgkZzqIwR6KmbvUlN1cuAabU67zRg6QdsEb8wQCO8V2/FLcuU8w3FYQlCmkBwAuAAoyoqGoEDP7Q5YqlZIzCktLQ0w8+JqUulxf1GtjqG+wzqyrurdqtGad7IjxBPyhDrCVHoUNAeclSgnkcg5Oc79u1CeI5hkPLaiMoekKVqCNeFFR383OCd9tsj3V1248QSIb0ZqO88ZDZkdIv8A7NGc6gc7b539FUpqobQe6BplLrUZp9txJ87pStOd/QTtWen+Gqa/TmC7Skqb/RIymX42Njuvbb0bUsS4SYEh99uLpUFgk5WktHJ2yCDjnseeKmu5cfbiSUJaCW4zYKkEA6t+rOeo13i9b5im4heab8so8YfVqADbgAKQT/tpX/xU3oSu9nIZvkmPMZcmQkNlSm9bnRqSotpcC9hnHUOQ5Yoj3kvNSoTdvQtDwJbjtoWQpZUgknfPJG2Dtiugu4xbjJZMlmO424JS8L3KQASgZztyHpqrMRDgvx4kRWEXBQdcWjZQYWUlCMnljBz7M1nr0PvdlRV6nuvtNKiNreYX/JkaFamTgABIzvjSNjncVI5e7nBHRLhCKHBlaFoWkLGCk4BPm5yc6cb+ipLHNXO46t8lSQkrkoAGScAbDJ5k4HOtd4R2UXO0GY0kdJbZRZd25JUB800+r0CTcW0zCi/vahqisKQlSVttq1FKFD9r62Sd+snq7KcmZdIin5y4SkplOJdK3GVBAVkkEHlg5O3YarWeAu6XiJBQkkvOhJx2df8ADNelccyWpPBkpDIARHlpYAHLzTj86bSXQoptN2eau3eWUNtx1GG23q0pjrUndWMknOTyHX1CovKtzHK5TPxC/nXTs/CV2vMYyo7bbUcHAeeWEJJ7u2lvHCN1ssdMmU225HJx0zK9SQe/so6M1LYQ7zco1uZIhDxZCFtB0tq0qUcYOrlqTgY9FEW9yIrpebbSFFtpHM8kYx79P8a7Kh/ksZH+vH++uNbrDcLnFelR2kiOwMrdcWEJHtO1RkW7JpVwmvW5aVxnkxXgEJddW4sZCgdlKPdTBdnFXJ6apoa3f3FqQUct0qByOX8atSvK/wBEYgeDfk0PHolDGoq39uOdStcGXlUvxcsIRhsOKcUsaEpOcZPbtyqLt6Nuyo/e3X3Omdisl5Oro3ASNAOc7dfM++qbVzdYZZaDaVBlbixnO5UkJP5V0bzwxcrKwl+Q2hbKtg60rUnNQWfhm53xK3IrSUNN7KddOlPv661FezHY2PxE/FZabSwk9CEhJStSSdJJGrB3HnHao3r47IlOvdGhrpmFMEjJ0grKs9ucmugvgS+CYiMhppwOAlLqXAUHHMZ7azZ2qyMtyRdvlyFxuBeSQUJSEJITpB6ycdWVEn21zlYA23px7ajX17VtE2aXwfnN+f8AVVfEmijwf/bz3qqviTRWXs6eL6meuwJv9yH+uPfGasWezP3qUqMw42hSEaypzONiB/fUF3OL/cfXHvjNaHgH7af9XPxJquonOlc6Yv8Ag/uP9bi+5XypP8H9xP8ApcX3K+Vb+ip5Mv44mA/wf3H+uRvcr5Uv+D+4/wBcje5XyrfUUZMPHEwB8H9xP+mRfcr5UDgC4Z/zyN7lfKt/Sc6MmHjiYP6AXDb+Wxh7FUi+A5jaCtc+MlKRkqIVgVvq4/Eja5MFEVJUEOL1O6TjLaRkj8h7aTk0rB8cTEGwsJmIjKvkJLy8aUKSrfsrrSeCbpKcLz9wjrWQBnQQABsAOz0VwLiYzk4OYQvWvLesdhrdcJTpE/h9DsnGUuLQhX7yQcA1mM2zKhEynD8ZUPjmDFWpKlMzQgqTyODWyadRL404gsTyv0dwZwkHlrCfkf4VkobrbfhFbdcUltCbhlSlHAHndtWL/dUwvCIu5RnUrQ0+hepBCgRgZ3Hdmt1bMJqK/wCljgiKbY/drxKQU+TGFIGof/UORj07Y9tTuLU54JVuKOVLnFSieslW9XOO7jbWLIqLbJLTirjJMh/QoE8hzxy3A91csS4/+Cnxbp2+m8cz0RUNWNXZT/o+l0TJtXEN/wCH7e3JVDt9vjowz0qy30gwMKI3z6duZrq2+1ItvBF9ji6MT/0ZJSwrUho4/M/3VDfoDfGDEGfbLpFbbbYCFx33dHRnr27er2CpbJFtcSx3WwM3aM7Ofay47rw1kggJSevHX6aybSoSwWpi68AMsypKY8duYpx5xRx5o51U46VKhCLbIyEs2gNhTHRcnD1knrP/AM1XeeZZ8HhgiS2p5E5QKEuDJAPPHWKs2SdDv3DTtjub7TL0YaojzqgB3DJ7OXoNTk76NRGTx/k0tvrKv/VV3wizH0uwoSVlLJZ6QpBxqOcb+6qNwdZHg/gxOmaL7clWpCVgkbq39FLx7Ljy7hCVHfbeCYwBKFA4OTzxU2+v/AZLYXFv8BXth1RW20ApCSfqnnt7RTeKFuQODbFCYcKW32+lc0nGskA7+1RqKwy47PB19ZcfbQ64kaEKUAVbdQ66fFXC4p4Yi2x2a1EuEDZovHCXE/8AX5VuOhfg7wZT3kXh+CVqLLrRWEk7BQI39xNYZXPnXqHBdhjWS6L6a4MSZrrR0tsK1BCARkk+nFeXq5+2qIxLSGkZqMjc5NS0xQ7DvWiRpOAB/P7/AKqr4kUUcAfbzw/1VXxJopPZ08f1M9dz/P8AcRnH8re+M1oOAN70/wCrn4hWdvX2/cfW3fjNaHwffbT/AKsfiFUf1IR+56DRRRUjqCiiigAzRRSAYoAWqV1aSuE6oYDobUEHvI5fwrNX3jzyZOVGYjoWE81rJ/IeyspcuMLrOJzI0pOQEJSQN+7++st2jLaLKEmdxDHiN/pEqUlCUkcsdfo2r0iDBRbrezEQchtOM4xk8z/HNeN2i8O2u7InJUlbySRggkbjBrfx/CLbHkp6dt1s5wVAZHppRpCTOC5B8qcZOQOk6PxiapvXjOnKueKucWcHucLiMvxrxpt8qTr0adJHVzNRWSQ1L8IEaQwsLbcuGpCh1gqrZcSjy1Av9sJ/lNseTKZHWUaRkfF7xVlJpojimmeXpSVKCUjJJwAO2tbfuA12Hh9NzcnBxzKApkN4AKuYznqrn8FWwXTieKhwZZYPTO9mE77+3FaviK5+V+AJs0E6HLiQjP7gVgfwFNvsUIpptmMuVpjQbZAlM3FuS7KRqcZSBlk4Bwdz2/wrntp6zjJ54rTXewW+HZ+H5LLag5OSC+dZOdk8h1czXbu9l4U4ZuClTW3Xw6kdDEbUSUDG6lEkcznHorDZpRMIBUiRkVqkReHbJaIkqdHVcZcsFfRJewGk8wDjr3FSSLbZbxw5KudqjOQnoRHSNKUVBQrnmrLQVdmUTypa09pstsiWTy5e9bjTitLEdBwVntJ9hq0xC4e4liSWrbDcgTmUa0BS8pWBWFFszJWzhTbGhjhaLeA+oqkOlvoinYc+v2VbgK4cutkahTXE2ycwdpIbyHR34q1c0lXg2tSUgkmUQB1n69Oftlg4Vhx0XiK5PuLyNamUuaQ2OyrRVBQ2LNsfCUSSu33BVyuMhstpcS3pQ2O3fvx6cVijWwuFps15sD12sTK4rsT/ADiMpWrbtH/XUaVu3WPh+wwZ91hOT354K0oC9KUJ2P8AeK2jLTZje2o1HnvitZc4/DtzsTlytafJ8phWFxHHc9INt05Pf/CsmoJBrSZNqjS+D/7ef9VV8SaKdwD9uvY/qqviTRSZfj+pm7yP5+uO/OY98Zrv+D7IvL+T/o5+IVn7z9v3H1x34zWg8H295kern4hVHojH7noVFFFTOkKKKKADNIT5pPLA66Wo5C0txnVrOEpQST3AUMDxXihxTl4kKA2QvBIG1ctLuEjJ3GwrW3qE0JRWEJJfQFqIGygoZrhPWtoDIK0Z9oqSZNo57aQ4VHISRvk0xxOggawr0VfVBjtpOqVpUeo8qpdA4onThQzzHXTMmp4FJ+kdnGP9JT+dbZVyRA8K8lp8gszCI7g6vOSMfxxXndgnqtE+FO6ILVGdC9BOM4PKr15vjl3vrl1S10C1qSoJCtWkgDG/sq6TZO6RsmbYrg6xcQTHCemddMKKSMEpP7Q9hz/5arf/AGfPrn/qrl8UcayOJosaOuKlhDJKjpWVazjGeQ7/AH1UHEqvogbB4sCnpul6bX35xjFBq1fRp+If1c4Rz+4PyRVfwigq4s09ZYbA/jXHncULuEC0wzECBbUgBWvOvkOzb6tHEF8N/upnKYDB6NKdIXnlUpOja7NLcIVh4TbjxJVsNxmuNBxalrIQM55DsyKvQbgLhwZeVtW1iCwkYQllGAo9eT1muOni2JNiMIvNnbnPsJ0peC9BI79qki8alCX4r9tYVAcQEJioOhKBv143zneo5pPZfH4k/ECS7wNY3Gz+jbTpXjqVp+YNZ21WeXeHXW4gQC0jWtS1YAHproWnily3MvQ34qJcB0lRjuHZOT1GpJ3FTKbc7Bs9tbt7b+zqknUtQ7M0un2QdPsvqW2jgewrc2bTPBVns1Kq3xnc7bb75iZYWpinGkqS8pZGRyxy6qyEq+rk8OxrMWEpRHcKw5ndWc9XtrpROMG1W5qDebW1cW2BhpajpWkdmat+UOy7FvqXLNcja+GUNMKaKZDqHsBIwccxvz5Comb/AHKw26LAvlpjzIbjephLmCdHcdx/81z7xxWqdbxbLfCbt0AHKmmjus95696kg8YNi1tW672lm4ssDSypR0rQOzOD/dWkK/6Xnrfw9xFYZ0+1xHbfJhI1rQTlChzx/A1iFAZBNaS58WB+2LtlqtzNtiOH9Kls5U56Tis2dhWkTlX4aTgLa/Peqq+JNFHARzfnvVVfEmiky3H9TN3r7euPrbvxmtB4Pvtl/wBXPxJrPXn7fuWP6478ZrQeD0/zzI9XPxJqjfRGP3PQqKKKmdIUUUUAFMeaS+w404kKQtJSpJ5EEb08HNQvulsBKSAognKuQA66GB5dd4sq3SVpYcQUMeYmO6rV5ozsDnOw26q5Mie2rIeYkMg7aQrIH5VtZ8S3SJ61NxmUqSSekSkJUT25HWee9cN+wwnVl1CnWVqGVaVeas9/trnzSZNozg8nqOUqAP8AbBrQ2ThuRdmy7GDYbTyWsEJPo23rmO2F5t/StoOhahpKMAhPePd1V65bobcC1RYrX1Gmwkd+3P35qsewR5vZ4pi8aw4rmlRbnpQrHI+fVzwhIS3xnNShCUpARsBgfVFMiH/KM3/+zHx1rOK5fBbfEUlF2t812aNPSLaWQk+aMftDqq/olVpmN4OSlzi+1pWkKT04yCMjkatcdNf46zW2m9ypACUjr0jkK0XD8zgZfEEFFut05uWXf0K3FnSlWDufONV7nPFu8KUmSLeue6nAZZRz1FAwfzrLfZpLozzXCPEBbDvkeVo57owcejnVZuJJclCKlhzpirSG9J1Z7MdtbCPB49kz0TXnpMYFeT0skJQkZzjTnl7K6V6aSjwo21SQElaG1Lx+0crGfcB7qjLstBGSjcPXeWpxDFufUps4WCnTpPZvVeRCkwXyxJYW07y0KTg1pOK+Irmm/wAiLDlOxmI6tIS0opyeZJxz3q5OdVe+CGLlJIXKiSA2XMbqBIG/vFQxi20vwrJvEyzdiurssxEW98vpAUWyjBA7TnlUFwts+2K0TYjrCjy1jY+g8jW148vsuDcG4UF1UcqbDjrjZ0qWdwBkb7Y/jVW0THuIuGLrCuTin1xm+mZdXupJwev2fxNbxV0c1K6MbDt024ulqFFdfWNyEJzj09lTXCxXW1o1zoDzCM41EZT7xtW58n3u38IW+Pw/HPTSU9LJdbKUqBIBG5Pfj2U/hyBxK6ZMDiBp52DIZUnU86lZSr3k1Wgo87bgzHoypTUV1bCVBCnEoJSFHGBnt3Hvq47wvfWY3jDtqkJaAyVackDvA3HtFavh+Q5ZOCLy+EpU9FllKCoZAXhCQfYTmuZwlxHd3OJ4jL8999qQsoWhxZUOR3A6uQ5UwxRkFA5I32phCs4HZXX4ljtx+Irgy0kJbS+rCRyG9chaj1cxWkybRpuAvt171VXxJoo4CJ8uveqq+NNFDLcf1Mzeft+5j/XHfjNd/wAHp/nuQP8AVj8Sazl7OniG5nOMS3dv/OaqIkPNK1tOLaPIlCik49la/CC6lZ7jRXinlCXneZI/5yvnTfKMz+tyMf8AjK+dKmV8iPbM0mrB5V4oq4TR/pcgZ/8Ayq+dC7hMByJsn/nK+dFMPIj2vUc8jVC6LDeFqGdKFHGCQTtj/ruryIXGZnJmSfR0yvnTFyn3VZcfdX/tLJ299JptC8iNuhrKi6oKI7xvkmoF4S8hkgq0lftzgDFY3pVk/XXp7NRpMpzqOdXV21Hwf0WZv1s6g2nfpG/OSrq9FauC8qRb2nFbqI3rxUrBIJBBx21IlakowFKG3IKNUjxuI/L/AA0cUY8I7WfvMfHUvhE/XWbnsR8IrLpWpLiXElSVZyCFb59NK46pbhWtSlqVzUo5J9tWok5dUd7gs/442r/xx+RrewVsp8JV7SVobluRwmMtRGytI5d/KvJkrUhwKQSkjkoHGPbUyVudL0gWrUDkKzvntzU5FIPo2H0a4nlTemvbjjEdtQU9IkyAUAA52GTnu2rU3qK8rjyz3FDeqGtLbaHQRgqys47eW9eZuzpszQiVMkPpB2DrqlY95ru8Ny1N3+3B+QpLDToIC1nQj2HYVBzV0dSi6s7/ABLwpcJd7fm25CZTTq/OCFgFtXWDk0l60WPhqLYi6hUt14OvhBzp3zj8vdXLv81xPEc92HLWlDjn1mnCAoYHZzrjFR6VClH9sE5qWccuhSvE3fG3Dkm7T0ybdoffbaSl1gLAUBk4UMn0+6ue3HVwhwtOM5aE3Cejo22AclI3GTj0n+FVeOLglfEaJECXnEdI6RlzkcnbIrLSHXHVFx1xbi1c1LUST7TVbWRFtWbZxuRxZwrAFsk/y2AjQ6x0mlShgDP8BVSDwxJgxH7hxLJfiR20nQ0l/wDSLV1YwSKyDTrjKw404ttY5KQrBHtpz8qRKUFSZDryhsC4sqI99UsVmttqtXgyvat/OlJO5yebfXXF4R/W22f+N/6TXHJwNztSA9Y50rFZ1eKyBxRcs/8AfqrhFeMpx3VItWonnyqEkE7D307FVmo4AP8APrwP9VV8SaKOADm+veqq+JNFaRWGjK3/APWG5etu/GapZ2wT11dvv6w3Lq/ljvxmqGMHHOqHO9iqO+3Km70GkpCHbcjk0lAOKOdAxTyoTyJxkUntpcbbHnTEAH8acABjNNyBjrApxPM0wFIycZ5UA6fNNN2JzuKUnJyrtoEKrI5n0UK3CcnekXnOcj0UgBURg0DJUE4xz9tWW87VVSAhXee2rbeDuP4VKb6LQXZYZQFOb8quDcgVWjHYirSE5Occq4pvs7VomTskVG7z51JyG1RLBzq6s86xDZDlfQwnHOolVKe+olneuiOyCG0UUVQQxYyKjWSNh1ipTucbYqNzGO3FKxkZABxmm0842OaacDlTGafwf/bz/qqviTRR4P8A7de9VV8SaK2tFI6Mrfv1hufb4278ZqhV+/frFcvW3fjNUKocz2BpDSmkxigAzRnekxvR10ALQKTNAoAdRmkxmjkaAHZNLkn0UyimIce4UJO+MUmacMk0holRpKtJzvVxtISnblVRk5Xv18quJHIVGbOmC7LjCcNA4xmrLacDJFQp+qBmrI5CuKbOl6FqAnc77ZzU/VVc7mjjOflEPWKiVtmpFVGrB9tdESK0JSYxS0E7VpsdDCMUwjTyFP8ATTcDJyeqsgRHr291NNPUcE0w1pAafwf/AG696qr4k0UeD/7df9VV8SaKrHRSOjK34/4w3P1t34zXProX79Yrl6278Zqh11Q5nsQ86SlpDy50AJ1UlKOVIMUALiijNGaADlvmlzSUUALmgmkJoxQA4b04c800cqcmkzUdkzOrWMHr7a6DQJcTjnnNUou6zvsBXRjDKz3CocjOrjRaSnUoCrFRNDcmpa4pFmIeXbUBOTvzqdX1TUFb4zm5RpyT6KjUDzp5GcnNNO/dVkTG0hOM5BpaQ8sdVNjGHFNI3z205W9IeXorIDCBvTDTieYxTDWkI1HAH2696qr4k0UeD/7de9VV8SaKtHRSOjKX7P0iufrbvxmuea6F+/WK5etu/Ga55ORvVTmexDzpOvNBNJQAu1JRvmg0hibgcqKM9lLypAFG9GaQUAKKXO9JRQA4HJqQcqiTy5ZqYcqDcUWoqfrK9ldGMMIKu01TZThtIGCe6ui0nCUp7q5eRnXBUidsYQO+n0gGBgUtcjNCK+qagPOplkgZqGrQ0c/LsYR155008qfp2pquVURMYaQjNOpOvBG1NmiLqpCMinEd+aYSMYpCGq5mmGnHl1U01tCNP4P/ALde9VV8SaKPB/8Abr3qqviTRVY6KR0ZS/frDc/XHfjNc/NdC/8A6xXP1t34zXO66qcz2BpKUnPXTc4pAKaCM0maM0hiijFJSk7ZoABtSdVGQaM0AKT20eikzRQA9A3xUyBqUB2nFQoG/OrLKdTgFJlInQaSStIHVXQaGVVTjDKyewVeaGATXFyM7FokoooqAhFAFO9QVMvOnaoSN6tDRDl2JTDin5weWRTFJOdhtVETQ2kpTSE+6maGqG1RkbY3qYjbn6ajUBzpCIiDjlTCTipCNudMPOtIRpvB/wDbr3qqviTRS8Afbr3qqviRRVo6KR0ZG/frHc/XHfjNUOver9/OOI7n6278ZqgTneqHO9iHnSHBo2xSddKwD20uc0hxRnakAoNHdTaUemiwDlS00/nRtQA40e2m59FA2NAyVAydjVyIPPPcKqNDAq9EGEqVjnSk+ivGuzoxgNB33Jq8n6oqowjDaR21c5bVwTfZ1fgUUUVMQYzUCuY23xUx3FQqyOdUgR5LGn0Zpp5U5VRmrIkhOvamHHXzpyjjqpqjtmg0JnG9NURzopOukIaqmGnq55ph58q0jJp+APt171VXxJoo4A+3nvVVfEmirw0VjoyPEH6xXP1t34zXOro3/wDWO5+uO/Ga55rZB7ENAopBSEBApMUtIdqADagc6MbCgbUgDNJR10vOgApeVNpwOKBkzWNOADXRjp/RpHbXPaBIAHWdq6zDeVJT1CszfR0caL7KeX9mp6jaBwTjY1JXBLZdhRRRWRBUTgIIyMempd+qmupyArlttW4bJ8naIF7DvqM1Ieuozzq6IRGnemK2NPNNPvNBoZSGnHYUlIQwjakxkb040086DJpeARi+veqq+JNFLwF9uverK+JNFdEPqVjoyF//AFjufrjvxmufXQ4g/WO5+uO/Ga51UIPYc6TqpaTPVypCCjkKTO1B3pAFJmijNABmlpu/XS0hhSpGcUlPb3VjOKYFpkZcRjtrrRh5yj3Vz4qfOKiNsV1Yw/RjPWd6jys6+NFtAIQM06iiuMoFFFFIQdVNc1aNuVOoUrKCCMDG1ajsxPRWPKos9VSqHYOqojzroRBIQ7b0w4NPUKZg9lAxpooozSENNJnFOO9NNIyzS8BZ8uverK+JNFHAP2696sr4k0V08f1Kx0ZC/wC3Edz9cd+M1zt67t8itm/3EnOTLdPP+2aoeJtn9731h80Tnb7KBNJtXfPC1xEbxk2uZ0OM6+iVjHbnFc8xGEnB2P8AtUeZAUR2mk76v+JsncZPto8SZzyPvpeaIWc6iuj4kz2H30eJM9h99LzILOfSV0fEmew++gxWEnkd+80eaIWc6pmgM1cERnnpPtp6Y7aRjB99HmiCY+MCGtxz3rqx04CR2CqJjSWYqJCmFpYcOEOFJCVEdhqw14+qI5LbjrUw0cLdCCUpPeeXWKnOWWjpjyxSov0VSjOz5alpjsF4oSVK0IJwBzJpH350VaUSGC0pSQsBaCCUnkfRUKY/NEvUVRYenSivoGC70aStehJOlI5k91RG4PjchOPRRTDzROnSqwobDeuUZ756wPZSePv/ALw91NGXyxLivbyqMjFTwLVfLq0p6FCefbBxrSjbPpqnMZnW99TExhxh0blDiMGrJ0jDktjicHtNMz/GoC+vGSR7qOlX20s0ZzRNRSOMTG4rUpbK0svEhtwpwleOeDQyzKkNPOsNKcbYAU6pKchA7TRkGSEJ3pDURdOCT/dSdKrryOrqpZGcjV8BH+fnvVVfEiio/B66F399O+RFV8SKK6uL6loaOJe/t24YO/jTvP8A2zXa4QZYjM3K+PtJeNtZCmW1ci4rZJPorhXt0C/3BOR/nTuc/wC2a7XCEyK83cbJIeQ0LmyENOLVhKXRukH0k1zRXzIr7EcS+cUy5qpsSTOkOJVlQbClIGeopG2O6rj1tHE/F7McwnbSqW0VLSpvmsJJJAONiRUEPh7jKBJXHjR5MRClec6h7Q2cftFQOMVqlPNDjfhwIk+NJ8nKT0+rVrISsE59Irai2vkaS9mXb4WgyJaYkW7hxUdC3J7vRfo2EpxnT+91016wWibAlPWO5PSX4iC46y8zo1IHNSfR2VZ4KngTrxb2gwZMtlQYEgAoWtJJ0EHY5FdES77BgTpU+3W6zstsqQXDEAU7nYITg757eVCjFrQUjit2C0wYEd6+XJ6NIlt9I0yyzr0IP1VK+VTPcELTcoERmahxEmMZLr+PMbbB5jt2/Opb3bZ3E7FtutpjmU2qI2w6hsjLTicggjqG/Ou4tTVvlWy1SZDSFzLGqGl1KvMDhOBv2Z2zRgvQJJmbTw9Zbqh9mx3N96aygrDb7QSl4DnpPzpsPhu3CxxbvcrkuOw8paChLepRUDsB/HPZtVzhuyzuHbqu7XlrxONCbWSpSx+lUUkBKf3s56qoXqRr4Gsi8hJXIkEgjl5wpUqtoKVWyozZ2JPDku5sSFqfiOpS4zp26NXJXvpBZW08LKvLzykrXI6FhoDZeBkk1PwVMQLs5b5CkiPcmVRVHqClDzT78e+n8ZLXBVBsDKgtFtYAdKTsXVbrP5Cs0sbM0qssw1+UfB1NijJct0lL4H9hW355ru2NTLHDsHh1YTrvMZ95XLYkeYfaEn3Cs5wG7012k2qQUoauUZxgqJ5HGQaXiO7iNxwl6MR0dscbZRgjYN7ED25radJS/wCDT6slsWbXwhfbichb4TDb7QT9b+BrpcSQ7J43CfvE59srgMBtqMgKUAB9ZWeQz+RqPwgri26BHtsRxBTKfdnLAPLWfN/v91cjjg6rtD0kE+To/wCRodJUNtJUX2uG1QbxcobNydSyi3qkoda2LrZAISru+VWb3AtknhSxMQXX1vuqWiKFNgdIStIVr7MZ2q6pebxMypOfo2kc+vTVFgqZ4e4UuwAXFtkhZkqSrPR5WAMjnWklodKimeH+G483yRJvEryhqDanUMgsoc5Y7ee1ZqfCfts1+HIADzKyhQHLI7K9ClJ4kcvK1xI9pVbluFxE1TDRSGyc6ic5zisFxBMVNvsySZSJSVOYLqW9HSAbZ074zisTiq6MSSNjcbdc7/b7c9w5LQ5CZioQY7b3RrbWPrZHWc1y7g7dJhtVgvsV1h5D+ESnclZQo4xk7HG3X1US+E5Up1q5cJZkQXkApT0wDjKuRCsnPOuo67KhWmy22+yEPXPym242guBa2mtvrHPbmtNXs1spnhnh5u/q4fcuskz1uFDa0tAtpPNKVdpxzqGLw3ZJUh+zsXJ9V3YQok9GAypafrIB59XOkS4T4XQokaPKJwc9WT103hskeEt9SsBJek4P/HRUfQui1ZYMVEbhuXNnTC3JkKDTCcKQhYWMbHkD111gxbXbjxcy1KcbbLYMlbiBhtWslWkDmMDauOy+03w/wctxxKQ3NWVEnGnzxzq7PiPQHeNFSAlsSWQ60dYOpJWcGtJUa0cN+zWO4WKZcLLJlLXb9KnmpSEp1JJxqTj8qyylNnbBHf8A9GtJwq4gcMcTgqAJioxvz86sqcY51JpdMm/w2Hg4KPpA+Eg58UVuf9tFFN8GpH0ikDI3iKP/APaKK6OP6luP6nBv2fpDcuzxt34zVAHBzV+/frDcvW3fjNS2a1R7il1T7kklBAS1Fj9KtWes7gADvrnq2Qq2U1TpqmuhXLfLf7hcJFRJcUCCXFDHLB5eitFJ4WhWtEl253N5LceUGAGo+VLCkagcFQwccx3UkvhiJai6q5z3ENF7oo5ZZ1FfmhWpQJGBhQ7TzrWLHTM6CEryMkjkQae9JfkYDzzjgTyClE499aac3aoHHy0zG2hDbKdgnzNXRjSSkfs5wT21ZfbenR0G5t26XE8YbAmW5LWpgE40qSnSSDsN8YoUf6GLKMOdw07AYTIVcLdJbQG3vEzqS/8A2jk7E1S4ivqLrKZTEZUzEisJjsIUcq0J6ye05rrSeFYBmzZCVTvFDNdjsoixekUkpVhRO/1RnA6z3VUf4PdZucSIH8tulwPulOA10eSs/wDBhQzjnim1KqG1IzrkiQ6kJccWtKeQUskCma3CjBO2dhnatY5wWENrjhyaZgjl8L8W/k+NOoI15546+Wdqhe4YtwMmK3PfXOYh+OYLY6PAQFlOc5zgnflypYsWLKfDc+0W2SZ9zRIdkR1BcZtrGhShn62d8ZxXNmS3J0x+XIcy6+tTij2qJya0lgj2t/hN5ma0hJlT+hbk6fOaX0eUnP7uefcaYqytrt1siTEux3UOyg4GWNbqykjCQBzPYTsKeLaHTMyg4OQsgjkRRnAJUNWesnrrUHhpq3rdWFvtMPW9x5SJDSC6gJUAodgONwdjXRv/AA3Fm3BcwInmI0ERmmYUVGoEJCiTjbHnDc7k57KPGwwZhSonmScdtBUVHJVuOWa19wsdutljjw7o+9qTc3m0uRm063AUNkE6jsADy7TWPvUJyz3mXblOBxUV1TfSYxrwez0UYMHFoXpyk7Okf+akMvT5vSnB3wK55KjuQcUpxtpHso8aFRfEtRR0fSnH7uaYHklRwvUaqISpQKsBWByNAZUQSBkU8UFItomOsq/RuKQVfukj8qaqTjckk55nnUYjaSdY09m9PUhsAEue3nS6DoUy99eFb8j200TDq5KHfmoXNOcJO2MZxTdaxtkjHKtYodFtD3SJA3HYKk/Srzuo9WedVkPuJyQfOHVik6dxeR02nHVis4sVFpCXNO4znsFM3/bSBg1VQshZJWTjt3zU6JgCcYxjuzSxYqZsPBnpPEkgg7+Jq+NFFHgykF3iKQCN/FFE/wDGiirwvHs6IaOHflD6RXIAjPjbvxmp7dem4dret70VTzTjodBQ8WzqAxg4G6e6vVnLDZnnVuu2mCtxaipS1R0EqJ5knG5pBw/ZRys8Af7sj5VNwp2TcadnmN64l8rx1siEmP0jyHlEOFXnJRo27qfL4pTclLFwtyHmukS42lLpQUKCEpO/WDpGR7jXpnkGzfdMH8Mj5UeQbN90QfwyPlSp+xU/Z5Y7xG45xA7dzFZ/Sp0LYOSgoKdJHbypFX2FFjOottvEXplJ6Rbj5cJAVqCRsMDIG+5r1TyDZvuiD+GR8qQ8P2UjBs8Aj1ZHypqL9hizzJ7iiPMK0yrclbapK5KEIkKSUrXusZxukkcurqNRDiiSIE+GltlCJiyoFHm9CCMKCQOopAB9Feo/Ryxfctv/AAqPlQOHbGOVmgD/AHVHypuL9mqfs8vf4jEn9K9AacmdAGS+paiMadOrRy1Y6+XXzqP6RPi4SJojt6n4aopTqOAkthGr043r1X6PWQf0PA/DI+VH0fsn3PA/DI+VLF+xU/Z46q6OJshtnRILZk9P0md86dOPR111vpxPcisMyYrT/RR1xlrCylbqVY3JG4V5o36+uvTPIFlP9EQfwyPlR5Asv3RB/DI+VOmhJNHli+KVeIiIzbUMoTGcjghxSjpWQSTnmcjn305/ixc4Otz7c2+wp0PIbDik6VaQk4I3wQkbe6vUfIFm+6IP4ZHyo+j9lznyPAz6sj5U+2OmeRTeInZ8VphyMwylqUuSgN5SElQSNOOwBIqtdLobrdZFweaShyQ4VkJ3APdXs30esn3PA/DI+VB4fsp52eAf92R8qWNhVnhqnknO4I6simrcBx5qQR317meHrIedngH/AHZHyo+jtj+5oH4VHyp4BieFa8KG5wesHnQMkHS6ccgCa91+jtj+5rf+FR8qPo7Y+XkaB+FR8qeIYnhC0KKvrbEZBNCkq0DGMdWOZr3f6PWQ/wBDwPwyPlR9HrGOVmgfhkfKigo8F0nGcGg5B32r3r6O2P7mgfhUfKg8PWM87NA/DI+VOh0eDDHWDSDGfrdVe9nh+ynnZ4H4ZHypDw9ZDzs0A/7sj5UqCjwZIST5xxT2+jCdyM9fVXu30dsf3Nb/AMKj5UfRyx/ctv8AwqPlRVhied+C3B4lkkDH8kV8aKK9Ki2q2wXS7Dt8WM4U6StllKCR2ZA5bCitxVIpFUj/2Q==%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BDAAoHBwgHBgoICAgLCgoLDhgQDg0NDh0VFhEYIx8lJCIfIiEmKzcvJik0KSEiMEExNDk7Pj4+JS5ESUM8SDc9Pjv/2wBDAQoLCw4NDhwQEBw7KCIoOzs7Ozs7Ozs7Ozs7Ozs7Ozs7Ozs7Ozs7Ozs7Ozs7Ozs7Ozs7Ozs7Ozs7Ozs7Ozs7Ozv/wAARCAFaAOYDASIAAhEBAxEB/8QAGwAAAQUBAQAAAAAAAAAAAAAAAAECAwQGBQf/xABUEAABAwMCAgQKBgUGCwcFAAABAgMEAAUREiEGMRNBUWEHFBUicXSBkbLRFjI1VZSxIzZCUqEkJUVUYsEXJic0RGRyhJKT8DNTc4LC4fFDR2N1ov/EABgBAAMBAQAAAAAAAAAAAAAAAAABAwIE/8QAJBEAAgICAgIDAQEBAQAAAAAAAAECERIxAyETUSIyQWFCgZH/2gAMAwEAAhEDEQA/AOJcrzdG71cW0XKWlCJbqUpD6gEgLIAAztVfy3dvvSZ+IX86ZdR/PtzP+uO/Gaq4q8V0cMm8mXvLd2x9qTP+er50eW7t96TPxC/nVHFFOkZtl3y3dvvSZ+IX86Xy3dvvSZ+IX86o86MUUgtl3y3dvvSZ+IX86Be7t96TPxC/nVKjFFILZe8t3bH2pM/EK+dJ5bu33pM/EL+dUqSikFsveW7t96TPxC/nSeW7t96TfxCvnVKlp0gtl3y3dvvSZ+IX86PLd2+9Jn4hfzqjRRSC2XvLd2+9Jn4hfzpPLd2+9Jn4hXzqlRjeikFsui+XY/0pN/56/nSG93YDIuk38Qv51SI76CMilSDJlry7dz/Sk38Qv50ovl3+9ZvtkL+dUiN9t6CDsBy7qVGsmXxfbv8Aecz8Qv50vlu78vKk38Qv51QCefdyp6UqJ2rEqNJs6AvVzzvdJufWF/OpFXi6D+k5Y7vGF/OqKUkqOrfalWBpGNxUmyiLBvN2G3lOZn1hfzppvl25eU5n4hfzqoQezfsppGO+nExJsui93fH2pM/EL+dKb3dvvSZ+IV86o4pcVWKMNs1/AtymzL083JmSH0COohLrqlDOpO+576Kr+D4Yvz/qqviTRU57OridxODdT/Pty9ce+M1AltxYylCiO4Zqa6b325+uPfGa6HD8yQyqW2iS62jxR5QSlwgBWnY4zzqv4crVyo5CgUkhQII5g0lbM2m2Oywp5pbqCEkPLUr9PlsknWVeduM+aNuRrhKRAEi2vOR0pZkIPTNoWrCfPUnO5zyANCkNwo5NFaxuxQGGywtvxiWyttD6UpUvTqBUTsRjGQM8hg0wWWH4mpXQlQ0oWhaUqOUlYzlWcEhJOQBtjOaWaH42ZY0labxCDKhSHGYSGijpsKOtSAEjbz9XmnbkRvn3NslpiS4QVJaCukbdUFpSo4UEnSCrUADkDzcEnNGaFg7M36KK2DVmgLVILkJCGG1JTEc6RQEklCiATnG5CRkY54rh3OEUNNSExhHWEDxhpOwbUSrTsTkEgZx1d1NTTBwaOXilxWhX5PjshKYMZxSGY6wVKUSpS0jXnB3Hd1UXS3QI0OVLYQktpdVFbGskhwLJ1d/mY99LPsMDPBJOcAnA3wKQ7HFay1x4iYxCmG0RHYaS5KKvO1FSQtOc9W+3Zv303ydGEJx1dvZRcUKX0EUElLqAU+djO+xVj97vozDAyuD2UhBrZPxmF2ppKIMVUhjpS2wlZWkryjI57kDUdPd11F4la20RUeKMuPPPLS8gOZKClptWlOVYPnkjnvyzRmGH9MljO3X3UoSpRCUgqUdgANzXfjttw+KI4DLCtbZIbUgpAJSQAUknCs9Wds1eixYbMhlYZZbZSWVxpGcLcUSNQO++BqyOrHfTzBcf9MfoWElQTkJ5kDlTwkc96077TTNjn9EwyiOWWAy8D57pKklXXuc5zttUaFwGILhTCiOLZisOpKxqKlqICs77jBO3KlkPAzwQSMg1KhlxKQopOnOAcbZ9Na6Va7SwiR4u0hbKemC1gJJbIJ0gKK8j9nYA5359XGJH0cYTkZ8ccyM7/URUnI2oUc9Ta21FC0lKk7EEYIpNOTgDOeytbMTFuF3mYZjBTMs6DjJdGlROdxqJKRgZ7qauDGbltGNFjuLcLRdSvSA2nfUQAohJyBnfbuqVm8THuIUlZSpJSU7FJ2IqMjBrp3shV8nlJCgZLhBHI+ca55GedVj0SlsZSU4ikqyJs0/g/wDt571VXxJoo8H/ANuveqq+JNFSns6+H6mfuhJvlz9de+M1ZtFoVcyo+MIbCXmmyCQFK1r07DuqpdPt+5+uPfGasWu4qt5WoMdKOkaWfOIwUL1D37iqq8ejm6y7JlWCdq0pcYU2lCl9IH06AAQCM555I276e1Yrkw+0ttEZxaVkLSXEKDRAKiHAdhgAnfsNRJur6LYY4j+adX6Tf9paT+bePbV08Wyg8XUod1OaumCpKyDqBB0jPm88jng1n5D+JQdts526pjqW04/KJWlaXAUOZychQ25g+2pHLBObaC0uMOgpCkJafSorBUE5AHMajj30i7u8q5tXANOLSwMJDrqnDjfmo+k9lMj3h6MWVNoGppoNpJPY50gPv2p/IXxJUcOznAooXHU2gKK3Q+nQnSRqBPaMg/lV2Lwm6thS35bSCEulKErG+lrWlWew5Hsqm5fEiG/FjQkMtSASvzyolRI3z1AY2Hp3NTDiKQiGWlQk6SyphK8kc2Q0e47YP/zWXkaWA+TDusqPoediJZGghxKkIDx0kp84DzjjPPt7TVaJZZE21eNMvo858oW2pQAASnUVk55AZp8biBUdCAY2VNoShJS6pIVp6lpGyh3VFAvTkKI5G6BDjbi1FQJIyFJKVJ93LsIpqxPEjZtSvKbER5xOh5OpLjStQUnBOQfSCPZVydabiXI8BCMspQtbScp2IAKySOvlz6tNUzdSmfHkMsJQ3GRoabKicJ35nrPnE1Zc4mmLDwCGkF1xKwQDlBATnHcdKc+ih5B8dFSdaZVvaS46ptaCstktrCtKxzSew1Rz3n311J93cuKCXI61IBUpWp5awlShsRk4AHUPzqoHWnFBDcFKlqJ0hJWScjAA37d//amm/wBMur6Oy5w8x4qS2iY24IrbwdXgtKUpKTpGBnmr+G9U4vD77zktLrzbPinSJWSc5WgEkfw50gv7rbheaitIfLAY6XKidISE8icZIFTL4gfIfcTb2koeWtx4kq85TiSk79XWQKSyN/ErRrfFXavHHnXErU8tlATyKggFPV1k71Ivhqa0ooU9FKw6pnSHckuJ5pG3PH/WapCY83AaiqawgPeMJUpJGrYJ93m++rZvUpThkdAjCZqpRODpC1dWc8tj30+zKxK8W1PTIypCXGm2wvQC4vGpWM47tu3Arrx+GmFKKVvqWA0lwLbIxkoSrG4/tGuXbrsu3IIaZSpZVkK1qT7FAHCk9x76uRuIJgaKGorZ0MpSohKjsEpTk9myR3Vh2bjiIzZ21OXJJkhHiboQlTisJI1FO+2c7dVSucPTWQtLhbDqdWG9WVKCSQSOrGx588VSE91ZmZSn+VuBazg7EKKtvfXTm32a68vxqP0bw1DBK06Qok4Kc4PM4z21GWykaGq4bmoeUyXGNYX0YGvOV/u7DY4wd+0Vx1DTlJGCNiD1V1zf5KnHlrbSQ68XtKVKSEqOM8juNhz7K5bygsg6Ak4AOCTk9u9Zi+wZAaacjrzT1oWkJK0qSFDKSQRqGcZHbv8AlTCNsCroixu/Om1ItpxKA4W1JQskJVg4Vjng+731HyqiZhmn8H/2696qr4k0UeD/AO3n/VVfEmipy2dfF9TPXQYv9zzyMx74zV21xnZdtuLLCNbiuiITkAnCjnnVK6b365+uvfGakg2uTcdowQo9KhsgnGCrOCe7Y5NU/wAo5v8ATNDCjQWLV4tPIQ6sNgpKxp6TW7p177J3TnHzqtc4MGPayWm0qwy2Q6Ep/wC1JGtOrVk4OoYxtgemqrPD6lW51959thxLyG0BxWEkErSc7ZzlPs3qEcPTlIJwjWMq6PJ1aQrSTyxgEHr5DPKsdezbutHSMxDfDrbni8ZWGG0YUnYkOrzkZ3OMH25qZyFa0R5CkMtrZHT9IoactqBOgBRVkfs4GDmuFOtL0BrpVuMuoDqmVFpWdC08wdv/AGqSXaFJucqLFOpLCkgBZ845IHZ2qFOl7Fb9Fy1x464LClMRnG1LWJq3VDU0kciN8jbOMcztXXuUqKow2lNRHG35bWc4IDZaaBPPbrGerFZ5fD0xt1bbymmihxbfnEnUUkDIABJB1DFIvh+Y3qDi2ULStSNClEZKVaTvjGc52zk9lJpN3Y02lVHaVDtaWYhS20tgmP5505KypPSAq1ZI+ttjbn6efbEiY/cHGoURbrTILLawAgELSNgTgnGfT30jPD6Q803IltYekiMFtEkIcChqB27DsRtnrqtBt8h8zGmJDaWhhtxSgcKyrI6iQMpznbGN8Uw766O/4taA0VNtR3FEkS05Rhs6Ek6SVDCc6sEZ3pYEGA9NQ2I0NcVQHiiiU6nDoJOvfPbnPIjas6zZJb76WUFsqUhCx5+2FqCRv6VCrMezzI+ZsebHS2yFhT4UcIIwlSeWSfPHIHOdqVL2NN+jqMtW8FDNyTHZddLZebZWkIyCvRyOB1Z35EE1SlNwkX62pLTbQJQXwdATjV1hJITtzqmrh6S2UBx5hBeOI+VH9PsCNO3I5HPG5xS/R2VrbbDjWtadak+cNCdOrPLcYH7OeynSX6K2/wAJ5yoaoT7TbUZBajx1tqQBqUshOvfmeZ26vfVlU9DVnjqKIS8ojo0qShWcF0KyntwRue2qSeHHUOtGRIaQw6tCW3FBQDuo8htkHY5zjFJ5DQ69cG2ZAC40kMtIWfrgqUNzjHV+dHVbDv0dsRLWZjrUdERTYGAsqbWEJ6VzchRGRjTuCDyxzrlWUfySU00ITyvGWiRIKACgBYKgFHv9IzXNkWx1lpp1paZLLurS40DjI5gggEYyPfVfxaRg4YWcf2TtRXWxZO9GoLNnDyylMVVn0q1O5T0+vUcAftdm3LG9WGPEIyZJuSIidTbqUCCtGXGtuw9fVnfnWeasc1aUrQlKgS0Mhf8A3gyn+7PZVtywPANGMtDxW20pSAsaklYHMdmT+VTkUV+iK6RFtuLfBYUytwpbUwRpOADyHLYjnXWWuK/xVMcc6J9CgSglacE4G4KvNJ57HaueLJKLJcMhjxZCdfSlzzBvpOM75zjq7KjTZ5XjsiIvQhUbJdUTkJGQM7c9yKk2bR2XocJbjakLhFLLzheIUhIwUp0jGd98jbIzmq+q3y5fiDoisMqjt6XkJSNKgEqVlXf5w9tUzZZKUq1LY1DWUI6QEuBPMp9x9ODUUWzSZkdL6XGEBxakIC16SpSQCR7jzNZWxM6eu0zSgqRHjtpbD4SNIOEuLy2T2lJT6cVOBZnI7LkhuMlpYbUlSejSUrJGsEDzyM5BB2A5dVcVFhkuvpbQ6wdYQW16jheokDG2eYPMYFORw3NWEjpI6XVJ1dCXMLCdWkkj01ZGbfode1qFrhNumKH0rdLjcYoITnTjIRsOXVXBxVx+E6wwh15ISHFKSEn63mnB/jt7DVRQ3qkdEpds03g/+3XvVVfEmijwf/bz3qqviTRWZbOji+pnroT5euXrj3xmnwblIt/T9AEnxhotK1DkD1jv5++m3Ujy9cvXHvjNW7Sw27GlKSwiRJSUdG0s7aTnUcdZG3ozmq/57ObvLoWVfJUxtwKYaSla0Oq0pOxTnf2lRJ7zTnOJZi29CkkqycEOrCQCoqxpBweeM9ldWY9DjQX0xmWHmG21tozuCenG2c74G/fzp71ttLaiG2kuNq1l0jB6IaAfrFY04ztsc8t6n16KVL2Zt65vPxVx1IRpXIMgkZzqIwR6KmbvUlN1cuAabU67zRg6QdsEb8wQCO8V2/FLcuU8w3FYQlCmkBwAuAAoyoqGoEDP7Q5YqlZIzCktLQ0w8+JqUulxf1GtjqG+wzqyrurdqtGad7IjxBPyhDrCVHoUNAeclSgnkcg5Oc79u1CeI5hkPLaiMoekKVqCNeFFR383OCd9tsj3V1248QSIb0ZqO88ZDZkdIv8A7NGc6gc7b539FUpqobQe6BplLrUZp9txJ87pStOd/QTtWen+Gqa/TmC7Skqb/RIymX42Njuvbb0bUsS4SYEh99uLpUFgk5WktHJ2yCDjnseeKmu5cfbiSUJaCW4zYKkEA6t+rOeo13i9b5im4heab8so8YfVqADbgAKQT/tpX/xU3oSu9nIZvkmPMZcmQkNlSm9bnRqSotpcC9hnHUOQ5Yoj3kvNSoTdvQtDwJbjtoWQpZUgknfPJG2Dtiugu4xbjJZMlmO424JS8L3KQASgZztyHpqrMRDgvx4kRWEXBQdcWjZQYWUlCMnljBz7M1nr0PvdlRV6nuvtNKiNreYX/JkaFamTgABIzvjSNjncVI5e7nBHRLhCKHBlaFoWkLGCk4BPm5yc6cb+ipLHNXO46t8lSQkrkoAGScAbDJ5k4HOtd4R2UXO0GY0kdJbZRZd25JUB800+r0CTcW0zCi/vahqisKQlSVttq1FKFD9r62Sd+snq7KcmZdIin5y4SkplOJdK3GVBAVkkEHlg5O3YarWeAu6XiJBQkkvOhJx2df8ADNelccyWpPBkpDIARHlpYAHLzTj86bSXQoptN2eau3eWUNtx1GG23q0pjrUndWMknOTyHX1CovKtzHK5TPxC/nXTs/CV2vMYyo7bbUcHAeeWEJJ7u2lvHCN1ssdMmU225HJx0zK9SQe/so6M1LYQ7zco1uZIhDxZCFtB0tq0qUcYOrlqTgY9FEW9yIrpebbSFFtpHM8kYx79P8a7Kh/ksZH+vH++uNbrDcLnFelR2kiOwMrdcWEJHtO1RkW7JpVwmvW5aVxnkxXgEJddW4sZCgdlKPdTBdnFXJ6apoa3f3FqQUct0qByOX8atSvK/wBEYgeDfk0PHolDGoq39uOdStcGXlUvxcsIRhsOKcUsaEpOcZPbtyqLt6Nuyo/e3X3Omdisl5Oro3ASNAOc7dfM++qbVzdYZZaDaVBlbixnO5UkJP5V0bzwxcrKwl+Q2hbKtg60rUnNQWfhm53xK3IrSUNN7KddOlPv661FezHY2PxE/FZabSwk9CEhJStSSdJJGrB3HnHao3r47IlOvdGhrpmFMEjJ0grKs9ucmugvgS+CYiMhppwOAlLqXAUHHMZ7azZ2qyMtyRdvlyFxuBeSQUJSEJITpB6ycdWVEn21zlYA23px7ajX17VtE2aXwfnN+f8AVVfEmijwf/bz3qqviTRWXs6eL6meuwJv9yH+uPfGasWezP3qUqMw42hSEaypzONiB/fUF3OL/cfXHvjNaHgH7af9XPxJquonOlc6Yv8Ag/uP9bi+5XypP8H9xP8ApcX3K+Vb+ip5Mv44mA/wf3H+uRvcr5Uv+D+4/wBcje5XyrfUUZMPHEwB8H9xP+mRfcr5UDgC4Z/zyN7lfKt/Sc6MmHjiYP6AXDb+Wxh7FUi+A5jaCtc+MlKRkqIVgVvq4/Eja5MFEVJUEOL1O6TjLaRkj8h7aTk0rB8cTEGwsJmIjKvkJLy8aUKSrfsrrSeCbpKcLz9wjrWQBnQQABsAOz0VwLiYzk4OYQvWvLesdhrdcJTpE/h9DsnGUuLQhX7yQcA1mM2zKhEynD8ZUPjmDFWpKlMzQgqTyODWyadRL404gsTyv0dwZwkHlrCfkf4VkobrbfhFbdcUltCbhlSlHAHndtWL/dUwvCIu5RnUrQ0+hepBCgRgZ3Hdmt1bMJqK/wCljgiKbY/drxKQU+TGFIGof/UORj07Y9tTuLU54JVuKOVLnFSieslW9XOO7jbWLIqLbJLTirjJMh/QoE8hzxy3A91csS4/+Cnxbp2+m8cz0RUNWNXZT/o+l0TJtXEN/wCH7e3JVDt9vjowz0qy30gwMKI3z6duZrq2+1ItvBF9ji6MT/0ZJSwrUho4/M/3VDfoDfGDEGfbLpFbbbYCFx33dHRnr27er2CpbJFtcSx3WwM3aM7Ofay47rw1kggJSevHX6aybSoSwWpi68AMsypKY8duYpx5xRx5o51U46VKhCLbIyEs2gNhTHRcnD1knrP/AM1XeeZZ8HhgiS2p5E5QKEuDJAPPHWKs2SdDv3DTtjub7TL0YaojzqgB3DJ7OXoNTk76NRGTx/k0tvrKv/VV3wizH0uwoSVlLJZ6QpBxqOcb+6qNwdZHg/gxOmaL7clWpCVgkbq39FLx7Ljy7hCVHfbeCYwBKFA4OTzxU2+v/AZLYXFv8BXth1RW20ApCSfqnnt7RTeKFuQODbFCYcKW32+lc0nGskA7+1RqKwy47PB19ZcfbQ64kaEKUAVbdQ66fFXC4p4Yi2x2a1EuEDZovHCXE/8AX5VuOhfg7wZT3kXh+CVqLLrRWEk7BQI39xNYZXPnXqHBdhjWS6L6a4MSZrrR0tsK1BCARkk+nFeXq5+2qIxLSGkZqMjc5NS0xQ7DvWiRpOAB/P7/AKqr4kUUcAfbzw/1VXxJopPZ08f1M9dz/P8AcRnH8re+M1oOAN70/wCrn4hWdvX2/cfW3fjNaHwffbT/AKsfiFUf1IR+56DRRRUjqCiiigAzRRSAYoAWqV1aSuE6oYDobUEHvI5fwrNX3jzyZOVGYjoWE81rJ/IeyspcuMLrOJzI0pOQEJSQN+7++st2jLaLKEmdxDHiN/pEqUlCUkcsdfo2r0iDBRbrezEQchtOM4xk8z/HNeN2i8O2u7InJUlbySRggkbjBrfx/CLbHkp6dt1s5wVAZHppRpCTOC5B8qcZOQOk6PxiapvXjOnKueKucWcHucLiMvxrxpt8qTr0adJHVzNRWSQ1L8IEaQwsLbcuGpCh1gqrZcSjy1Av9sJ/lNseTKZHWUaRkfF7xVlJpojimmeXpSVKCUjJJwAO2tbfuA12Hh9NzcnBxzKApkN4AKuYznqrn8FWwXTieKhwZZYPTO9mE77+3FaviK5+V+AJs0E6HLiQjP7gVgfwFNvsUIpptmMuVpjQbZAlM3FuS7KRqcZSBlk4Bwdz2/wrntp6zjJ54rTXewW+HZ+H5LLag5OSC+dZOdk8h1czXbu9l4U4ZuClTW3Xw6kdDEbUSUDG6lEkcznHorDZpRMIBUiRkVqkReHbJaIkqdHVcZcsFfRJewGk8wDjr3FSSLbZbxw5KudqjOQnoRHSNKUVBQrnmrLQVdmUTypa09pstsiWTy5e9bjTitLEdBwVntJ9hq0xC4e4liSWrbDcgTmUa0BS8pWBWFFszJWzhTbGhjhaLeA+oqkOlvoinYc+v2VbgK4cutkahTXE2ycwdpIbyHR34q1c0lXg2tSUgkmUQB1n69Oftlg4Vhx0XiK5PuLyNamUuaQ2OyrRVBQ2LNsfCUSSu33BVyuMhstpcS3pQ2O3fvx6cVijWwuFps15sD12sTK4rsT/ADiMpWrbtH/XUaVu3WPh+wwZ91hOT354K0oC9KUJ2P8AeK2jLTZje2o1HnvitZc4/DtzsTlytafJ8phWFxHHc9INt05Pf/CsmoJBrSZNqjS+D/7ef9VV8SaKdwD9uvY/qqviTRSZfj+pm7yP5+uO/OY98Zrv+D7IvL+T/o5+IVn7z9v3H1x34zWg8H295kern4hVHojH7noVFFFTOkKKKKADNIT5pPLA66Wo5C0txnVrOEpQST3AUMDxXihxTl4kKA2QvBIG1ctLuEjJ3GwrW3qE0JRWEJJfQFqIGygoZrhPWtoDIK0Z9oqSZNo57aQ4VHISRvk0xxOggawr0VfVBjtpOqVpUeo8qpdA4onThQzzHXTMmp4FJ+kdnGP9JT+dbZVyRA8K8lp8gszCI7g6vOSMfxxXndgnqtE+FO6ILVGdC9BOM4PKr15vjl3vrl1S10C1qSoJCtWkgDG/sq6TZO6RsmbYrg6xcQTHCemddMKKSMEpP7Q9hz/5arf/AGfPrn/qrl8UcayOJosaOuKlhDJKjpWVazjGeQ7/AH1UHEqvogbB4sCnpul6bX35xjFBq1fRp+If1c4Rz+4PyRVfwigq4s09ZYbA/jXHncULuEC0wzECBbUgBWvOvkOzb6tHEF8N/upnKYDB6NKdIXnlUpOja7NLcIVh4TbjxJVsNxmuNBxalrIQM55DsyKvQbgLhwZeVtW1iCwkYQllGAo9eT1muOni2JNiMIvNnbnPsJ0peC9BI79qki8alCX4r9tYVAcQEJioOhKBv143zneo5pPZfH4k/ECS7wNY3Gz+jbTpXjqVp+YNZ21WeXeHXW4gQC0jWtS1YAHproWnily3MvQ34qJcB0lRjuHZOT1GpJ3FTKbc7Bs9tbt7b+zqknUtQ7M0un2QdPsvqW2jgewrc2bTPBVns1Kq3xnc7bb75iZYWpinGkqS8pZGRyxy6qyEq+rk8OxrMWEpRHcKw5ndWc9XtrpROMG1W5qDebW1cW2BhpajpWkdmat+UOy7FvqXLNcja+GUNMKaKZDqHsBIwccxvz5Comb/AHKw26LAvlpjzIbjephLmCdHcdx/81z7xxWqdbxbLfCbt0AHKmmjus95696kg8YNi1tW672lm4ssDSypR0rQOzOD/dWkK/6Xnrfw9xFYZ0+1xHbfJhI1rQTlChzx/A1iFAZBNaS58WB+2LtlqtzNtiOH9Kls5U56Tis2dhWkTlX4aTgLa/Peqq+JNFHARzfnvVVfEmiky3H9TN3r7euPrbvxmtB4Pvtl/wBXPxJrPXn7fuWP6478ZrQeD0/zzI9XPxJqjfRGP3PQqKKKmdIUUUUAFMeaS+w404kKQtJSpJ5EEb08HNQvulsBKSAognKuQA66GB5dd4sq3SVpYcQUMeYmO6rV5ozsDnOw26q5Mie2rIeYkMg7aQrIH5VtZ8S3SJ61NxmUqSSekSkJUT25HWee9cN+wwnVl1CnWVqGVaVeas9/trnzSZNozg8nqOUqAP8AbBrQ2ThuRdmy7GDYbTyWsEJPo23rmO2F5t/StoOhahpKMAhPePd1V65bobcC1RYrX1Gmwkd+3P35qsewR5vZ4pi8aw4rmlRbnpQrHI+fVzwhIS3xnNShCUpARsBgfVFMiH/KM3/+zHx1rOK5fBbfEUlF2t812aNPSLaWQk+aMftDqq/olVpmN4OSlzi+1pWkKT04yCMjkatcdNf46zW2m9ypACUjr0jkK0XD8zgZfEEFFut05uWXf0K3FnSlWDufONV7nPFu8KUmSLeue6nAZZRz1FAwfzrLfZpLozzXCPEBbDvkeVo57owcejnVZuJJclCKlhzpirSG9J1Z7MdtbCPB49kz0TXnpMYFeT0skJQkZzjTnl7K6V6aSjwo21SQElaG1Lx+0crGfcB7qjLstBGSjcPXeWpxDFufUps4WCnTpPZvVeRCkwXyxJYW07y0KTg1pOK+Irmm/wAiLDlOxmI6tIS0opyeZJxz3q5OdVe+CGLlJIXKiSA2XMbqBIG/vFQxi20vwrJvEyzdiurssxEW98vpAUWyjBA7TnlUFwts+2K0TYjrCjy1jY+g8jW148vsuDcG4UF1UcqbDjrjZ0qWdwBkb7Y/jVW0THuIuGLrCuTin1xm+mZdXupJwev2fxNbxV0c1K6MbDt024ulqFFdfWNyEJzj09lTXCxXW1o1zoDzCM41EZT7xtW58n3u38IW+Pw/HPTSU9LJdbKUqBIBG5Pfj2U/hyBxK6ZMDiBp52DIZUnU86lZSr3k1Wgo87bgzHoypTUV1bCVBCnEoJSFHGBnt3Hvq47wvfWY3jDtqkJaAyVackDvA3HtFavh+Q5ZOCLy+EpU9FllKCoZAXhCQfYTmuZwlxHd3OJ4jL8999qQsoWhxZUOR3A6uQ5UwxRkFA5I32phCs4HZXX4ljtx+Irgy0kJbS+rCRyG9chaj1cxWkybRpuAvt171VXxJoo4CJ8uveqq+NNFDLcf1Mzeft+5j/XHfjNd/wAHp/nuQP8AVj8Sazl7OniG5nOMS3dv/OaqIkPNK1tOLaPIlCik49la/CC6lZ7jRXinlCXneZI/5yvnTfKMz+tyMf8AjK+dKmV8iPbM0mrB5V4oq4TR/pcgZ/8Ayq+dC7hMByJsn/nK+dFMPIj2vUc8jVC6LDeFqGdKFHGCQTtj/ruryIXGZnJmSfR0yvnTFyn3VZcfdX/tLJ299JptC8iNuhrKi6oKI7xvkmoF4S8hkgq0lftzgDFY3pVk/XXp7NRpMpzqOdXV21Hwf0WZv1s6g2nfpG/OSrq9FauC8qRb2nFbqI3rxUrBIJBBx21IlakowFKG3IKNUjxuI/L/AA0cUY8I7WfvMfHUvhE/XWbnsR8IrLpWpLiXElSVZyCFb59NK46pbhWtSlqVzUo5J9tWok5dUd7gs/442r/xx+RrewVsp8JV7SVobluRwmMtRGytI5d/KvJkrUhwKQSkjkoHGPbUyVudL0gWrUDkKzvntzU5FIPo2H0a4nlTemvbjjEdtQU9IkyAUAA52GTnu2rU3qK8rjyz3FDeqGtLbaHQRgqys47eW9eZuzpszQiVMkPpB2DrqlY95ru8Ny1N3+3B+QpLDToIC1nQj2HYVBzV0dSi6s7/ABLwpcJd7fm25CZTTq/OCFgFtXWDk0l60WPhqLYi6hUt14OvhBzp3zj8vdXLv81xPEc92HLWlDjn1mnCAoYHZzrjFR6VClH9sE5qWccuhSvE3fG3Dkm7T0ybdoffbaSl1gLAUBk4UMn0+6ue3HVwhwtOM5aE3Cejo22AclI3GTj0n+FVeOLglfEaJECXnEdI6RlzkcnbIrLSHXHVFx1xbi1c1LUST7TVbWRFtWbZxuRxZwrAFsk/y2AjQ6x0mlShgDP8BVSDwxJgxH7hxLJfiR20nQ0l/wDSLV1YwSKyDTrjKw404ttY5KQrBHtpz8qRKUFSZDryhsC4sqI99UsVmttqtXgyvat/OlJO5yebfXXF4R/W22f+N/6TXHJwNztSA9Y50rFZ1eKyBxRcs/8AfqrhFeMpx3VItWonnyqEkE7D307FVmo4AP8APrwP9VV8SaKOADm+veqq+JNFaRWGjK3/APWG5etu/GapZ2wT11dvv6w3Lq/ljvxmqGMHHOqHO9iqO+3Km70GkpCHbcjk0lAOKOdAxTyoTyJxkUntpcbbHnTEAH8acABjNNyBjrApxPM0wFIycZ5UA6fNNN2JzuKUnJyrtoEKrI5n0UK3CcnekXnOcj0UgBURg0DJUE4xz9tWW87VVSAhXee2rbeDuP4VKb6LQXZYZQFOb8quDcgVWjHYirSE5Occq4pvs7VomTskVG7z51JyG1RLBzq6s86xDZDlfQwnHOolVKe+olneuiOyCG0UUVQQxYyKjWSNh1ipTucbYqNzGO3FKxkZABxmm0842OaacDlTGafwf/bz/qqviTRR4P8A7de9VV8SaK2tFI6Mrfv1hufb4278ZqhV+/frFcvW3fjNUKocz2BpDSmkxigAzRnekxvR10ALQKTNAoAdRmkxmjkaAHZNLkn0UyimIce4UJO+MUmacMk0holRpKtJzvVxtISnblVRk5Xv18quJHIVGbOmC7LjCcNA4xmrLacDJFQp+qBmrI5CuKbOl6FqAnc77ZzU/VVc7mjjOflEPWKiVtmpFVGrB9tdESK0JSYxS0E7VpsdDCMUwjTyFP8ATTcDJyeqsgRHr291NNPUcE0w1pAafwf/AG696qr4k0UeD/7df9VV8SaKrHRSOjK34/4w3P1t34zXProX79Yrl6278Zqh11Q5nsQ86SlpDy50AJ1UlKOVIMUALiijNGaADlvmlzSUUALmgmkJoxQA4b04c800cqcmkzUdkzOrWMHr7a6DQJcTjnnNUou6zvsBXRjDKz3CocjOrjRaSnUoCrFRNDcmpa4pFmIeXbUBOTvzqdX1TUFb4zm5RpyT6KjUDzp5GcnNNO/dVkTG0hOM5BpaQ8sdVNjGHFNI3z205W9IeXorIDCBvTDTieYxTDWkI1HAH2696qr4k0UeD/7de9VV8SaKtHRSOjKX7P0iufrbvxmuea6F+/WK5etu/Ga55ORvVTmexDzpOvNBNJQAu1JRvmg0hibgcqKM9lLypAFG9GaQUAKKXO9JRQA4HJqQcqiTy5ZqYcqDcUWoqfrK9ldGMMIKu01TZThtIGCe6ui0nCUp7q5eRnXBUidsYQO+n0gGBgUtcjNCK+qagPOplkgZqGrQ0c/LsYR155008qfp2pquVURMYaQjNOpOvBG1NmiLqpCMinEd+aYSMYpCGq5mmGnHl1U01tCNP4P/ALde9VV8SaKPB/8Abr3qqviTRVY6KR0ZS/frDc/XHfjNc/NdC/8A6xXP1t34zXO66qcz2BpKUnPXTc4pAKaCM0maM0hiijFJSk7ZoABtSdVGQaM0AKT20eikzRQA9A3xUyBqUB2nFQoG/OrLKdTgFJlInQaSStIHVXQaGVVTjDKyewVeaGATXFyM7FokoooqAhFAFO9QVMvOnaoSN6tDRDl2JTDin5weWRTFJOdhtVETQ2kpTSE+6maGqG1RkbY3qYjbn6ajUBzpCIiDjlTCTipCNudMPOtIRpvB/wDbr3qqviTRS8Afbr3qqviRRVo6KR0ZG/frHc/XHfjNUOver9/OOI7n6278ZqgTneqHO9iHnSHBo2xSddKwD20uc0hxRnakAoNHdTaUemiwDlS00/nRtQA40e2m59FA2NAyVAydjVyIPPPcKqNDAq9EGEqVjnSk+ivGuzoxgNB33Jq8n6oqowjDaR21c5bVwTfZ1fgUUUVMQYzUCuY23xUx3FQqyOdUgR5LGn0Zpp5U5VRmrIkhOvamHHXzpyjjqpqjtmg0JnG9NURzopOukIaqmGnq55ph58q0jJp+APt171VXxJoo4A+3nvVVfEmirw0VjoyPEH6xXP1t34zXOro3/wDWO5+uO/Ga55rZB7ENAopBSEBApMUtIdqADagc6MbCgbUgDNJR10vOgApeVNpwOKBkzWNOADXRjp/RpHbXPaBIAHWdq6zDeVJT1CszfR0caL7KeX9mp6jaBwTjY1JXBLZdhRRRWRBUTgIIyMempd+qmupyArlttW4bJ8naIF7DvqM1Ieuozzq6IRGnemK2NPNNPvNBoZSGnHYUlIQwjakxkb040086DJpeARi+veqq+JNFLwF9uverK+JNFdEPqVjoyF//AFjufrjvxmufXQ4g/WO5+uO/Ga51UIPYc6TqpaTPVypCCjkKTO1B3pAFJmijNABmlpu/XS0hhSpGcUlPb3VjOKYFpkZcRjtrrRh5yj3Vz4qfOKiNsV1Yw/RjPWd6jys6+NFtAIQM06iiuMoFFFFIQdVNc1aNuVOoUrKCCMDG1ajsxPRWPKos9VSqHYOqojzroRBIQ7b0w4NPUKZg9lAxpooozSENNJnFOO9NNIyzS8BZ8uverK+JNFHAP2696sr4k0V08f1Kx0ZC/wC3Edz9cd+M1zt67t8itm/3EnOTLdPP+2aoeJtn9731h80Tnb7KBNJtXfPC1xEbxk2uZ0OM6+iVjHbnFc8xGEnB2P8AtUeZAUR2mk76v+JsncZPto8SZzyPvpeaIWc6iuj4kz2H30eJM9h99LzILOfSV0fEmew++gxWEnkd+80eaIWc6pmgM1cERnnpPtp6Y7aRjB99HmiCY+MCGtxz3rqx04CR2CqJjSWYqJCmFpYcOEOFJCVEdhqw14+qI5LbjrUw0cLdCCUpPeeXWKnOWWjpjyxSov0VSjOz5alpjsF4oSVK0IJwBzJpH350VaUSGC0pSQsBaCCUnkfRUKY/NEvUVRYenSivoGC70aStehJOlI5k91RG4PjchOPRRTDzROnSqwobDeuUZ756wPZSePv/ALw91NGXyxLivbyqMjFTwLVfLq0p6FCefbBxrSjbPpqnMZnW99TExhxh0blDiMGrJ0jDktjicHtNMz/GoC+vGSR7qOlX20s0ZzRNRSOMTG4rUpbK0svEhtwpwleOeDQyzKkNPOsNKcbYAU6pKchA7TRkGSEJ3pDURdOCT/dSdKrryOrqpZGcjV8BH+fnvVVfEiio/B66F399O+RFV8SKK6uL6loaOJe/t24YO/jTvP8A2zXa4QZYjM3K+PtJeNtZCmW1ci4rZJPorhXt0C/3BOR/nTuc/wC2a7XCEyK83cbJIeQ0LmyENOLVhKXRukH0k1zRXzIr7EcS+cUy5qpsSTOkOJVlQbClIGeopG2O6rj1tHE/F7McwnbSqW0VLSpvmsJJJAONiRUEPh7jKBJXHjR5MRClec6h7Q2cftFQOMVqlPNDjfhwIk+NJ8nKT0+rVrISsE59Irai2vkaS9mXb4WgyJaYkW7hxUdC3J7vRfo2EpxnT+91016wWibAlPWO5PSX4iC46y8zo1IHNSfR2VZ4KngTrxb2gwZMtlQYEgAoWtJJ0EHY5FdES77BgTpU+3W6zstsqQXDEAU7nYITg757eVCjFrQUjit2C0wYEd6+XJ6NIlt9I0yyzr0IP1VK+VTPcELTcoERmahxEmMZLr+PMbbB5jt2/Opb3bZ3E7FtutpjmU2qI2w6hsjLTicggjqG/Ou4tTVvlWy1SZDSFzLGqGl1KvMDhOBv2Z2zRgvQJJmbTw9Zbqh9mx3N96aygrDb7QSl4DnpPzpsPhu3CxxbvcrkuOw8paChLepRUDsB/HPZtVzhuyzuHbqu7XlrxONCbWSpSx+lUUkBKf3s56qoXqRr4Gsi8hJXIkEgjl5wpUqtoKVWyozZ2JPDku5sSFqfiOpS4zp26NXJXvpBZW08LKvLzykrXI6FhoDZeBkk1PwVMQLs5b5CkiPcmVRVHqClDzT78e+n8ZLXBVBsDKgtFtYAdKTsXVbrP5Cs0sbM0qssw1+UfB1NijJct0lL4H9hW355ru2NTLHDsHh1YTrvMZ95XLYkeYfaEn3Cs5wG7012k2qQUoauUZxgqJ5HGQaXiO7iNxwl6MR0dscbZRgjYN7ED25radJS/wCDT6slsWbXwhfbichb4TDb7QT9b+BrpcSQ7J43CfvE59srgMBtqMgKUAB9ZWeQz+RqPwgri26BHtsRxBTKfdnLAPLWfN/v91cjjg6rtD0kE+To/wCRodJUNtJUX2uG1QbxcobNydSyi3qkoda2LrZAISru+VWb3AtknhSxMQXX1vuqWiKFNgdIStIVr7MZ2q6pebxMypOfo2kc+vTVFgqZ4e4UuwAXFtkhZkqSrPR5WAMjnWklodKimeH+G483yRJvEryhqDanUMgsoc5Y7ee1ZqfCfts1+HIADzKyhQHLI7K9ClJ4kcvK1xI9pVbluFxE1TDRSGyc6ic5zisFxBMVNvsySZSJSVOYLqW9HSAbZ074zisTiq6MSSNjcbdc7/b7c9w5LQ5CZioQY7b3RrbWPrZHWc1y7g7dJhtVgvsV1h5D+ESnclZQo4xk7HG3X1US+E5Up1q5cJZkQXkApT0wDjKuRCsnPOuo67KhWmy22+yEPXPym242guBa2mtvrHPbmtNXs1spnhnh5u/q4fcuskz1uFDa0tAtpPNKVdpxzqGLw3ZJUh+zsXJ9V3YQok9GAypafrIB59XOkS4T4XQokaPKJwc9WT103hskeEt9SsBJek4P/HRUfQui1ZYMVEbhuXNnTC3JkKDTCcKQhYWMbHkD111gxbXbjxcy1KcbbLYMlbiBhtWslWkDmMDauOy+03w/wctxxKQ3NWVEnGnzxzq7PiPQHeNFSAlsSWQ60dYOpJWcGtJUa0cN+zWO4WKZcLLJlLXb9KnmpSEp1JJxqTj8qyylNnbBHf8A9GtJwq4gcMcTgqAJioxvz86sqcY51JpdMm/w2Hg4KPpA+Eg58UVuf9tFFN8GpH0ikDI3iKP/APaKK6OP6luP6nBv2fpDcuzxt34zVAHBzV+/frDcvW3fjNS2a1R7il1T7kklBAS1Fj9KtWes7gADvrnq2Qq2U1TpqmuhXLfLf7hcJFRJcUCCXFDHLB5eitFJ4WhWtEl253N5LceUGAGo+VLCkagcFQwccx3UkvhiJai6q5z3ENF7oo5ZZ1FfmhWpQJGBhQ7TzrWLHTM6CEryMkjkQae9JfkYDzzjgTyClE499aac3aoHHy0zG2hDbKdgnzNXRjSSkfs5wT21ZfbenR0G5t26XE8YbAmW5LWpgE40qSnSSDsN8YoUf6GLKMOdw07AYTIVcLdJbQG3vEzqS/8A2jk7E1S4ivqLrKZTEZUzEisJjsIUcq0J6ye05rrSeFYBmzZCVTvFDNdjsoixekUkpVhRO/1RnA6z3VUf4PdZucSIH8tulwPulOA10eSs/wDBhQzjnim1KqG1IzrkiQ6kJccWtKeQUskCma3CjBO2dhnatY5wWENrjhyaZgjl8L8W/k+NOoI15546+Wdqhe4YtwMmK3PfXOYh+OYLY6PAQFlOc5zgnflypYsWLKfDc+0W2SZ9zRIdkR1BcZtrGhShn62d8ZxXNmS3J0x+XIcy6+tTij2qJya0lgj2t/hN5ma0hJlT+hbk6fOaX0eUnP7uefcaYqytrt1siTEux3UOyg4GWNbqykjCQBzPYTsKeLaHTMyg4OQsgjkRRnAJUNWesnrrUHhpq3rdWFvtMPW9x5SJDSC6gJUAodgONwdjXRv/AA3Fm3BcwInmI0ERmmYUVGoEJCiTjbHnDc7k57KPGwwZhSonmScdtBUVHJVuOWa19wsdutljjw7o+9qTc3m0uRm063AUNkE6jsADy7TWPvUJyz3mXblOBxUV1TfSYxrwez0UYMHFoXpyk7Okf+akMvT5vSnB3wK55KjuQcUpxtpHso8aFRfEtRR0fSnH7uaYHklRwvUaqISpQKsBWByNAZUQSBkU8UFItomOsq/RuKQVfukj8qaqTjckk55nnUYjaSdY09m9PUhsAEue3nS6DoUy99eFb8j200TDq5KHfmoXNOcJO2MZxTdaxtkjHKtYodFtD3SJA3HYKk/Srzuo9WedVkPuJyQfOHVik6dxeR02nHVis4sVFpCXNO4znsFM3/bSBg1VQshZJWTjt3zU6JgCcYxjuzSxYqZsPBnpPEkgg7+Jq+NFFHgykF3iKQCN/FFE/wDGiirwvHs6IaOHflD6RXIAjPjbvxmp7dem4dret70VTzTjodBQ8WzqAxg4G6e6vVnLDZnnVuu2mCtxaipS1R0EqJ5knG5pBw/ZRys8Af7sj5VNwp2TcadnmN64l8rx1siEmP0jyHlEOFXnJRo27qfL4pTclLFwtyHmukS42lLpQUKCEpO/WDpGR7jXpnkGzfdMH8Mj5UeQbN90QfwyPlSp+xU/Z5Y7xG45xA7dzFZ/Sp0LYOSgoKdJHbypFX2FFjOottvEXplJ6Rbj5cJAVqCRsMDIG+5r1TyDZvuiD+GR8qQ8P2UjBs8Aj1ZHypqL9hizzJ7iiPMK0yrclbapK5KEIkKSUrXusZxukkcurqNRDiiSIE+GltlCJiyoFHm9CCMKCQOopAB9Feo/Ryxfctv/AAqPlQOHbGOVmgD/AHVHypuL9mqfs8vf4jEn9K9AacmdAGS+paiMadOrRy1Y6+XXzqP6RPi4SJojt6n4aopTqOAkthGr043r1X6PWQf0PA/DI+VH0fsn3PA/DI+VLF+xU/Z46q6OJshtnRILZk9P0md86dOPR111vpxPcisMyYrT/RR1xlrCylbqVY3JG4V5o36+uvTPIFlP9EQfwyPlR5Asv3RB/DI+VOmhJNHli+KVeIiIzbUMoTGcjghxSjpWQSTnmcjn305/ixc4Otz7c2+wp0PIbDik6VaQk4I3wQkbe6vUfIFm+6IP4ZHyo+j9lznyPAz6sj5U+2OmeRTeInZ8VphyMwylqUuSgN5SElQSNOOwBIqtdLobrdZFweaShyQ4VkJ3APdXs30esn3PA/DI+VB4fsp52eAf92R8qWNhVnhqnknO4I6simrcBx5qQR317meHrIedngH/AHZHyo+jtj+5oH4VHyp4BieFa8KG5wesHnQMkHS6ccgCa91+jtj+5rf+FR8qPo7Y+XkaB+FR8qeIYnhC0KKvrbEZBNCkq0DGMdWOZr3f6PWQ/wBDwPwyPlR9HrGOVmgfhkfKigo8F0nGcGg5B32r3r6O2P7mgfhUfKg8PWM87NA/DI+VOh0eDDHWDSDGfrdVe9nh+ynnZ4H4ZHypDw9ZDzs0A/7sj5UqCjwZIST5xxT2+jCdyM9fVXu30dsf3Nb/AMKj5UfRyx/ctv8AwqPlRVhied+C3B4lkkDH8kV8aKK9Ki2q2wXS7Dt8WM4U6StllKCR2ZA5bCitxVIpFUj/2Q==%2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BDAAoHBwgHBgoICAgLCgoLDhgQDg0NDh0VFhEYIx8lJCIfIiEmKzcvJik0KSEiMEExNDk7Pj4+JS5ESUM8SDc9Pjv/2wBDAQoLCw4NDhwQEBw7KCIoOzs7Ozs7Ozs7Ozs7Ozs7Ozs7Ozs7Ozs7Ozs7Ozs7Ozs7Ozs7Ozs7Ozs7Ozs7Ozs7Ozv/wAARCAFaAOYDASIAAhEBAxEB/8QAGwAAAQUBAQAAAAAAAAAAAAAAAAECAwQGBQf/xABUEAABAwMCAgQKBgUGCwcFAAABAgMEAAUREiEGMRNBUWEHFBUicXSBkbLRFjI1VZSxIzZCUqEkJUVUYsEXJic0RGRyhJKT8DNTc4LC4fFDR2N1ov/EABgBAAMBAQAAAAAAAAAAAAAAAAABAwIE/8QAJBEAAgICAgIDAQEBAQAAAAAAAAECERIxAyETUSIyQWFCgZH/2gAMAwEAAhEDEQA/AOJcrzdG71cW0XKWlCJbqUpD6gEgLIAAztVfy3dvvSZ+IX86ZdR/PtzP+uO/Gaq4q8V0cMm8mXvLd2x9qTP+er50eW7t96TPxC/nVHFFOkZtl3y3dvvSZ+IX86Xy3dvvSZ+IX86o86MUUgtl3y3dvvSZ+IX86Be7t96TPxC/nVKjFFILZe8t3bH2pM/EK+dJ5bu33pM/EL+dUqSikFsveW7t96TPxC/nSeW7t96TfxCvnVKlp0gtl3y3dvvSZ+IX86PLd2+9Jn4hfzqjRRSC2XvLd2+9Jn4hfzpPLd2+9Jn4hXzqlRjeikFsui+XY/0pN/56/nSG93YDIuk38Qv51SI76CMilSDJlry7dz/Sk38Qv50ovl3+9ZvtkL+dUiN9t6CDsBy7qVGsmXxfbv8Aecz8Qv50vlu78vKk38Qv51QCefdyp6UqJ2rEqNJs6AvVzzvdJufWF/OpFXi6D+k5Y7vGF/OqKUkqOrfalWBpGNxUmyiLBvN2G3lOZn1hfzppvl25eU5n4hfzqoQezfsppGO+nExJsui93fH2pM/EL+dKb3dvvSZ+IV86o4pcVWKMNs1/AtymzL083JmSH0COohLrqlDOpO+576Kr+D4Yvz/qqviTRU57OridxODdT/Pty9ce+M1AltxYylCiO4Zqa6b325+uPfGa6HD8yQyqW2iS62jxR5QSlwgBWnY4zzqv4crVyo5CgUkhQII5g0lbM2m2Oywp5pbqCEkPLUr9PlsknWVeduM+aNuRrhKRAEi2vOR0pZkIPTNoWrCfPUnO5zyANCkNwo5NFaxuxQGGywtvxiWyttD6UpUvTqBUTsRjGQM8hg0wWWH4mpXQlQ0oWhaUqOUlYzlWcEhJOQBtjOaWaH42ZY0labxCDKhSHGYSGijpsKOtSAEjbz9XmnbkRvn3NslpiS4QVJaCukbdUFpSo4UEnSCrUADkDzcEnNGaFg7M36KK2DVmgLVILkJCGG1JTEc6RQEklCiATnG5CRkY54rh3OEUNNSExhHWEDxhpOwbUSrTsTkEgZx1d1NTTBwaOXilxWhX5PjshKYMZxSGY6wVKUSpS0jXnB3Hd1UXS3QI0OVLYQktpdVFbGskhwLJ1d/mY99LPsMDPBJOcAnA3wKQ7HFay1x4iYxCmG0RHYaS5KKvO1FSQtOc9W+3Zv303ydGEJx1dvZRcUKX0EUElLqAU+djO+xVj97vozDAyuD2UhBrZPxmF2ppKIMVUhjpS2wlZWkryjI57kDUdPd11F4la20RUeKMuPPPLS8gOZKClptWlOVYPnkjnvyzRmGH9MljO3X3UoSpRCUgqUdgANzXfjttw+KI4DLCtbZIbUgpAJSQAUknCs9Wds1eixYbMhlYZZbZSWVxpGcLcUSNQO++BqyOrHfTzBcf9MfoWElQTkJ5kDlTwkc96077TTNjn9EwyiOWWAy8D57pKklXXuc5zttUaFwGILhTCiOLZisOpKxqKlqICs77jBO3KlkPAzwQSMg1KhlxKQopOnOAcbZ9Na6Va7SwiR4u0hbKemC1gJJbIJ0gKK8j9nYA5359XGJH0cYTkZ8ccyM7/URUnI2oUc9Ta21FC0lKk7EEYIpNOTgDOeytbMTFuF3mYZjBTMs6DjJdGlROdxqJKRgZ7qauDGbltGNFjuLcLRdSvSA2nfUQAohJyBnfbuqVm8THuIUlZSpJSU7FJ2IqMjBrp3shV8nlJCgZLhBHI+ca55GedVj0SlsZSU4ikqyJs0/g/wDt571VXxJoo8H/ANuveqq+JNFSns6+H6mfuhJvlz9de+M1ZtFoVcyo+MIbCXmmyCQFK1r07DuqpdPt+5+uPfGasWu4qt5WoMdKOkaWfOIwUL1D37iqq8ejm6y7JlWCdq0pcYU2lCl9IH06AAQCM555I276e1Yrkw+0ttEZxaVkLSXEKDRAKiHAdhgAnfsNRJur6LYY4j+adX6Tf9paT+bePbV08Wyg8XUod1OaumCpKyDqBB0jPm88jng1n5D+JQdts526pjqW04/KJWlaXAUOZychQ25g+2pHLBObaC0uMOgpCkJafSorBUE5AHMajj30i7u8q5tXANOLSwMJDrqnDjfmo+k9lMj3h6MWVNoGppoNpJPY50gPv2p/IXxJUcOznAooXHU2gKK3Q+nQnSRqBPaMg/lV2Lwm6thS35bSCEulKErG+lrWlWew5Hsqm5fEiG/FjQkMtSASvzyolRI3z1AY2Hp3NTDiKQiGWlQk6SyphK8kc2Q0e47YP/zWXkaWA+TDusqPoediJZGghxKkIDx0kp84DzjjPPt7TVaJZZE21eNMvo858oW2pQAASnUVk55AZp8biBUdCAY2VNoShJS6pIVp6lpGyh3VFAvTkKI5G6BDjbi1FQJIyFJKVJ93LsIpqxPEjZtSvKbER5xOh5OpLjStQUnBOQfSCPZVydabiXI8BCMspQtbScp2IAKySOvlz6tNUzdSmfHkMsJQ3GRoabKicJ35nrPnE1Zc4mmLDwCGkF1xKwQDlBATnHcdKc+ih5B8dFSdaZVvaS46ptaCstktrCtKxzSew1Rz3n311J93cuKCXI61IBUpWp5awlShsRk4AHUPzqoHWnFBDcFKlqJ0hJWScjAA37d//amm/wBMur6Oy5w8x4qS2iY24IrbwdXgtKUpKTpGBnmr+G9U4vD77zktLrzbPinSJWSc5WgEkfw50gv7rbheaitIfLAY6XKidISE8icZIFTL4gfIfcTb2koeWtx4kq85TiSk79XWQKSyN/ErRrfFXavHHnXErU8tlATyKggFPV1k71Ivhqa0ooU9FKw6pnSHckuJ5pG3PH/WapCY83AaiqawgPeMJUpJGrYJ93m++rZvUpThkdAjCZqpRODpC1dWc8tj30+zKxK8W1PTIypCXGm2wvQC4vGpWM47tu3Arrx+GmFKKVvqWA0lwLbIxkoSrG4/tGuXbrsu3IIaZSpZVkK1qT7FAHCk9x76uRuIJgaKGorZ0MpSohKjsEpTk9myR3Vh2bjiIzZ21OXJJkhHiboQlTisJI1FO+2c7dVSucPTWQtLhbDqdWG9WVKCSQSOrGx588VSE91ZmZSn+VuBazg7EKKtvfXTm32a68vxqP0bw1DBK06Qok4Kc4PM4z21GWykaGq4bmoeUyXGNYX0YGvOV/u7DY4wd+0Vx1DTlJGCNiD1V1zf5KnHlrbSQ68XtKVKSEqOM8juNhz7K5bygsg6Ak4AOCTk9u9Zi+wZAaacjrzT1oWkJK0qSFDKSQRqGcZHbv8AlTCNsCroixu/Om1ItpxKA4W1JQskJVg4Vjng+731HyqiZhmn8H/2696qr4k0UeD/AO3n/VVfEmipy2dfF9TPXQYv9zzyMx74zV21xnZdtuLLCNbiuiITkAnCjnnVK6b365+uvfGakg2uTcdowQo9KhsgnGCrOCe7Y5NU/wAo5v8ATNDCjQWLV4tPIQ6sNgpKxp6TW7p177J3TnHzqtc4MGPayWm0qwy2Q6Ep/wC1JGtOrVk4OoYxtgemqrPD6lW51959thxLyG0BxWEkErSc7ZzlPs3qEcPTlIJwjWMq6PJ1aQrSTyxgEHr5DPKsdezbutHSMxDfDrbni8ZWGG0YUnYkOrzkZ3OMH25qZyFa0R5CkMtrZHT9IoactqBOgBRVkfs4GDmuFOtL0BrpVuMuoDqmVFpWdC08wdv/AGqSXaFJucqLFOpLCkgBZ845IHZ2qFOl7Fb9Fy1x464LClMRnG1LWJq3VDU0kciN8jbOMcztXXuUqKow2lNRHG35bWc4IDZaaBPPbrGerFZ5fD0xt1bbymmihxbfnEnUUkDIABJB1DFIvh+Y3qDi2ULStSNClEZKVaTvjGc52zk9lJpN3Y02lVHaVDtaWYhS20tgmP5505KypPSAq1ZI+ttjbn6efbEiY/cHGoURbrTILLawAgELSNgTgnGfT30jPD6Q803IltYekiMFtEkIcChqB27DsRtnrqtBt8h8zGmJDaWhhtxSgcKyrI6iQMpznbGN8Uw766O/4taA0VNtR3FEkS05Rhs6Ek6SVDCc6sEZ3pYEGA9NQ2I0NcVQHiiiU6nDoJOvfPbnPIjas6zZJb76WUFsqUhCx5+2FqCRv6VCrMezzI+ZsebHS2yFhT4UcIIwlSeWSfPHIHOdqVL2NN+jqMtW8FDNyTHZddLZebZWkIyCvRyOB1Z35EE1SlNwkX62pLTbQJQXwdATjV1hJITtzqmrh6S2UBx5hBeOI+VH9PsCNO3I5HPG5xS/R2VrbbDjWtadak+cNCdOrPLcYH7OeynSX6K2/wAJ5yoaoT7TbUZBajx1tqQBqUshOvfmeZ26vfVlU9DVnjqKIS8ojo0qShWcF0KyntwRue2qSeHHUOtGRIaQw6tCW3FBQDuo8htkHY5zjFJ5DQ69cG2ZAC40kMtIWfrgqUNzjHV+dHVbDv0dsRLWZjrUdERTYGAsqbWEJ6VzchRGRjTuCDyxzrlWUfySU00ITyvGWiRIKACgBYKgFHv9IzXNkWx1lpp1paZLLurS40DjI5gggEYyPfVfxaRg4YWcf2TtRXWxZO9GoLNnDyylMVVn0q1O5T0+vUcAftdm3LG9WGPEIyZJuSIidTbqUCCtGXGtuw9fVnfnWeasc1aUrQlKgS0Mhf8A3gyn+7PZVtywPANGMtDxW20pSAsaklYHMdmT+VTkUV+iK6RFtuLfBYUytwpbUwRpOADyHLYjnXWWuK/xVMcc6J9CgSglacE4G4KvNJ57HaueLJKLJcMhjxZCdfSlzzBvpOM75zjq7KjTZ5XjsiIvQhUbJdUTkJGQM7c9yKk2bR2XocJbjakLhFLLzheIUhIwUp0jGd98jbIzmq+q3y5fiDoisMqjt6XkJSNKgEqVlXf5w9tUzZZKUq1LY1DWUI6QEuBPMp9x9ODUUWzSZkdL6XGEBxakIC16SpSQCR7jzNZWxM6eu0zSgqRHjtpbD4SNIOEuLy2T2lJT6cVOBZnI7LkhuMlpYbUlSejSUrJGsEDzyM5BB2A5dVcVFhkuvpbQ6wdYQW16jheokDG2eYPMYFORw3NWEjpI6XVJ1dCXMLCdWkkj01ZGbfode1qFrhNumKH0rdLjcYoITnTjIRsOXVXBxVx+E6wwh15ISHFKSEn63mnB/jt7DVRQ3qkdEpds03g/+3XvVVfEmijwf/bz3qqviTRWZbOji+pnroT5euXrj3xmnwblIt/T9AEnxhotK1DkD1jv5++m3Ujy9cvXHvjNW7Sw27GlKSwiRJSUdG0s7aTnUcdZG3ozmq/57ObvLoWVfJUxtwKYaSla0Oq0pOxTnf2lRJ7zTnOJZi29CkkqycEOrCQCoqxpBweeM9ldWY9DjQX0xmWHmG21tozuCenG2c74G/fzp71ttLaiG2kuNq1l0jB6IaAfrFY04ztsc8t6n16KVL2Zt65vPxVx1IRpXIMgkZzqIwR6KmbvUlN1cuAabU67zRg6QdsEb8wQCO8V2/FLcuU8w3FYQlCmkBwAuAAoyoqGoEDP7Q5YqlZIzCktLQ0w8+JqUulxf1GtjqG+wzqyrurdqtGad7IjxBPyhDrCVHoUNAeclSgnkcg5Oc79u1CeI5hkPLaiMoekKVqCNeFFR383OCd9tsj3V1248QSIb0ZqO88ZDZkdIv8A7NGc6gc7b539FUpqobQe6BplLrUZp9txJ87pStOd/QTtWen+Gqa/TmC7Skqb/RIymX42Njuvbb0bUsS4SYEh99uLpUFgk5WktHJ2yCDjnseeKmu5cfbiSUJaCW4zYKkEA6t+rOeo13i9b5im4heab8so8YfVqADbgAKQT/tpX/xU3oSu9nIZvkmPMZcmQkNlSm9bnRqSotpcC9hnHUOQ5Yoj3kvNSoTdvQtDwJbjtoWQpZUgknfPJG2Dtiugu4xbjJZMlmO424JS8L3KQASgZztyHpqrMRDgvx4kRWEXBQdcWjZQYWUlCMnljBz7M1nr0PvdlRV6nuvtNKiNreYX/JkaFamTgABIzvjSNjncVI5e7nBHRLhCKHBlaFoWkLGCk4BPm5yc6cb+ipLHNXO46t8lSQkrkoAGScAbDJ5k4HOtd4R2UXO0GY0kdJbZRZd25JUB800+r0CTcW0zCi/vahqisKQlSVttq1FKFD9r62Sd+snq7KcmZdIin5y4SkplOJdK3GVBAVkkEHlg5O3YarWeAu6XiJBQkkvOhJx2df8ADNelccyWpPBkpDIARHlpYAHLzTj86bSXQoptN2eau3eWUNtx1GG23q0pjrUndWMknOTyHX1CovKtzHK5TPxC/nXTs/CV2vMYyo7bbUcHAeeWEJJ7u2lvHCN1ssdMmU225HJx0zK9SQe/so6M1LYQ7zco1uZIhDxZCFtB0tq0qUcYOrlqTgY9FEW9yIrpebbSFFtpHM8kYx79P8a7Kh/ksZH+vH++uNbrDcLnFelR2kiOwMrdcWEJHtO1RkW7JpVwmvW5aVxnkxXgEJddW4sZCgdlKPdTBdnFXJ6apoa3f3FqQUct0qByOX8atSvK/wBEYgeDfk0PHolDGoq39uOdStcGXlUvxcsIRhsOKcUsaEpOcZPbtyqLt6Nuyo/e3X3Omdisl5Oro3ASNAOc7dfM++qbVzdYZZaDaVBlbixnO5UkJP5V0bzwxcrKwl+Q2hbKtg60rUnNQWfhm53xK3IrSUNN7KddOlPv661FezHY2PxE/FZabSwk9CEhJStSSdJJGrB3HnHao3r47IlOvdGhrpmFMEjJ0grKs9ucmugvgS+CYiMhppwOAlLqXAUHHMZ7azZ2qyMtyRdvlyFxuBeSQUJSEJITpB6ycdWVEn21zlYA23px7ajX17VtE2aXwfnN+f8AVVfEmijwf/bz3qqviTRWXs6eL6meuwJv9yH+uPfGasWezP3qUqMw42hSEaypzONiB/fUF3OL/cfXHvjNaHgH7af9XPxJquonOlc6Yv8Ag/uP9bi+5XypP8H9xP8ApcX3K+Vb+ip5Mv44mA/wf3H+uRvcr5Uv+D+4/wBcje5XyrfUUZMPHEwB8H9xP+mRfcr5UDgC4Z/zyN7lfKt/Sc6MmHjiYP6AXDb+Wxh7FUi+A5jaCtc+MlKRkqIVgVvq4/Eja5MFEVJUEOL1O6TjLaRkj8h7aTk0rB8cTEGwsJmIjKvkJLy8aUKSrfsrrSeCbpKcLz9wjrWQBnQQABsAOz0VwLiYzk4OYQvWvLesdhrdcJTpE/h9DsnGUuLQhX7yQcA1mM2zKhEynD8ZUPjmDFWpKlMzQgqTyODWyadRL404gsTyv0dwZwkHlrCfkf4VkobrbfhFbdcUltCbhlSlHAHndtWL/dUwvCIu5RnUrQ0+hepBCgRgZ3Hdmt1bMJqK/wCljgiKbY/drxKQU+TGFIGof/UORj07Y9tTuLU54JVuKOVLnFSieslW9XOO7jbWLIqLbJLTirjJMh/QoE8hzxy3A91csS4/+Cnxbp2+m8cz0RUNWNXZT/o+l0TJtXEN/wCH7e3JVDt9vjowz0qy30gwMKI3z6duZrq2+1ItvBF9ji6MT/0ZJSwrUho4/M/3VDfoDfGDEGfbLpFbbbYCFx33dHRnr27er2CpbJFtcSx3WwM3aM7Ofay47rw1kggJSevHX6aybSoSwWpi68AMsypKY8duYpx5xRx5o51U46VKhCLbIyEs2gNhTHRcnD1knrP/AM1XeeZZ8HhgiS2p5E5QKEuDJAPPHWKs2SdDv3DTtjub7TL0YaojzqgB3DJ7OXoNTk76NRGTx/k0tvrKv/VV3wizH0uwoSVlLJZ6QpBxqOcb+6qNwdZHg/gxOmaL7clWpCVgkbq39FLx7Ljy7hCVHfbeCYwBKFA4OTzxU2+v/AZLYXFv8BXth1RW20ApCSfqnnt7RTeKFuQODbFCYcKW32+lc0nGskA7+1RqKwy47PB19ZcfbQ64kaEKUAVbdQ66fFXC4p4Yi2x2a1EuEDZovHCXE/8AX5VuOhfg7wZT3kXh+CVqLLrRWEk7BQI39xNYZXPnXqHBdhjWS6L6a4MSZrrR0tsK1BCARkk+nFeXq5+2qIxLSGkZqMjc5NS0xQ7DvWiRpOAB/P7/AKqr4kUUcAfbzw/1VXxJopPZ08f1M9dz/P8AcRnH8re+M1oOAN70/wCrn4hWdvX2/cfW3fjNaHwffbT/AKsfiFUf1IR+56DRRRUjqCiiigAzRRSAYoAWqV1aSuE6oYDobUEHvI5fwrNX3jzyZOVGYjoWE81rJ/IeyspcuMLrOJzI0pOQEJSQN+7++st2jLaLKEmdxDHiN/pEqUlCUkcsdfo2r0iDBRbrezEQchtOM4xk8z/HNeN2i8O2u7InJUlbySRggkbjBrfx/CLbHkp6dt1s5wVAZHppRpCTOC5B8qcZOQOk6PxiapvXjOnKueKucWcHucLiMvxrxpt8qTr0adJHVzNRWSQ1L8IEaQwsLbcuGpCh1gqrZcSjy1Av9sJ/lNseTKZHWUaRkfF7xVlJpojimmeXpSVKCUjJJwAO2tbfuA12Hh9NzcnBxzKApkN4AKuYznqrn8FWwXTieKhwZZYPTO9mE77+3FaviK5+V+AJs0E6HLiQjP7gVgfwFNvsUIpptmMuVpjQbZAlM3FuS7KRqcZSBlk4Bwdz2/wrntp6zjJ54rTXewW+HZ+H5LLag5OSC+dZOdk8h1czXbu9l4U4ZuClTW3Xw6kdDEbUSUDG6lEkcznHorDZpRMIBUiRkVqkReHbJaIkqdHVcZcsFfRJewGk8wDjr3FSSLbZbxw5KudqjOQnoRHSNKUVBQrnmrLQVdmUTypa09pstsiWTy5e9bjTitLEdBwVntJ9hq0xC4e4liSWrbDcgTmUa0BS8pWBWFFszJWzhTbGhjhaLeA+oqkOlvoinYc+v2VbgK4cutkahTXE2ycwdpIbyHR34q1c0lXg2tSUgkmUQB1n69Oftlg4Vhx0XiK5PuLyNamUuaQ2OyrRVBQ2LNsfCUSSu33BVyuMhstpcS3pQ2O3fvx6cVijWwuFps15sD12sTK4rsT/ADiMpWrbtH/XUaVu3WPh+wwZ91hOT354K0oC9KUJ2P8AeK2jLTZje2o1HnvitZc4/DtzsTlytafJ8phWFxHHc9INt05Pf/CsmoJBrSZNqjS+D/7ef9VV8SaKdwD9uvY/qqviTRSZfj+pm7yP5+uO/OY98Zrv+D7IvL+T/o5+IVn7z9v3H1x34zWg8H295kern4hVHojH7noVFFFTOkKKKKADNIT5pPLA66Wo5C0txnVrOEpQST3AUMDxXihxTl4kKA2QvBIG1ctLuEjJ3GwrW3qE0JRWEJJfQFqIGygoZrhPWtoDIK0Z9oqSZNo57aQ4VHISRvk0xxOggawr0VfVBjtpOqVpUeo8qpdA4onThQzzHXTMmp4FJ+kdnGP9JT+dbZVyRA8K8lp8gszCI7g6vOSMfxxXndgnqtE+FO6ILVGdC9BOM4PKr15vjl3vrl1S10C1qSoJCtWkgDG/sq6TZO6RsmbYrg6xcQTHCemddMKKSMEpP7Q9hz/5arf/AGfPrn/qrl8UcayOJosaOuKlhDJKjpWVazjGeQ7/AH1UHEqvogbB4sCnpul6bX35xjFBq1fRp+If1c4Rz+4PyRVfwigq4s09ZYbA/jXHncULuEC0wzECBbUgBWvOvkOzb6tHEF8N/upnKYDB6NKdIXnlUpOja7NLcIVh4TbjxJVsNxmuNBxalrIQM55DsyKvQbgLhwZeVtW1iCwkYQllGAo9eT1muOni2JNiMIvNnbnPsJ0peC9BI79qki8alCX4r9tYVAcQEJioOhKBv143zneo5pPZfH4k/ECS7wNY3Gz+jbTpXjqVp+YNZ21WeXeHXW4gQC0jWtS1YAHproWnily3MvQ34qJcB0lRjuHZOT1GpJ3FTKbc7Bs9tbt7b+zqknUtQ7M0un2QdPsvqW2jgewrc2bTPBVns1Kq3xnc7bb75iZYWpinGkqS8pZGRyxy6qyEq+rk8OxrMWEpRHcKw5ndWc9XtrpROMG1W5qDebW1cW2BhpajpWkdmat+UOy7FvqXLNcja+GUNMKaKZDqHsBIwccxvz5Comb/AHKw26LAvlpjzIbjephLmCdHcdx/81z7xxWqdbxbLfCbt0AHKmmjus95696kg8YNi1tW672lm4ssDSypR0rQOzOD/dWkK/6Xnrfw9xFYZ0+1xHbfJhI1rQTlChzx/A1iFAZBNaS58WB+2LtlqtzNtiOH9Kls5U56Tis2dhWkTlX4aTgLa/Peqq+JNFHARzfnvVVfEmiky3H9TN3r7euPrbvxmtB4Pvtl/wBXPxJrPXn7fuWP6478ZrQeD0/zzI9XPxJqjfRGP3PQqKKKmdIUUUUAFMeaS+w404kKQtJSpJ5EEb08HNQvulsBKSAognKuQA66GB5dd4sq3SVpYcQUMeYmO6rV5ozsDnOw26q5Mie2rIeYkMg7aQrIH5VtZ8S3SJ61NxmUqSSekSkJUT25HWee9cN+wwnVl1CnWVqGVaVeas9/trnzSZNozg8nqOUqAP8AbBrQ2ThuRdmy7GDYbTyWsEJPo23rmO2F5t/StoOhahpKMAhPePd1V65bobcC1RYrX1Gmwkd+3P35qsewR5vZ4pi8aw4rmlRbnpQrHI+fVzwhIS3xnNShCUpARsBgfVFMiH/KM3/+zHx1rOK5fBbfEUlF2t812aNPSLaWQk+aMftDqq/olVpmN4OSlzi+1pWkKT04yCMjkatcdNf46zW2m9ypACUjr0jkK0XD8zgZfEEFFut05uWXf0K3FnSlWDufONV7nPFu8KUmSLeue6nAZZRz1FAwfzrLfZpLozzXCPEBbDvkeVo57owcejnVZuJJclCKlhzpirSG9J1Z7MdtbCPB49kz0TXnpMYFeT0skJQkZzjTnl7K6V6aSjwo21SQElaG1Lx+0crGfcB7qjLstBGSjcPXeWpxDFufUps4WCnTpPZvVeRCkwXyxJYW07y0KTg1pOK+Irmm/wAiLDlOxmI6tIS0opyeZJxz3q5OdVe+CGLlJIXKiSA2XMbqBIG/vFQxi20vwrJvEyzdiurssxEW98vpAUWyjBA7TnlUFwts+2K0TYjrCjy1jY+g8jW148vsuDcG4UF1UcqbDjrjZ0qWdwBkb7Y/jVW0THuIuGLrCuTin1xm+mZdXupJwev2fxNbxV0c1K6MbDt024ulqFFdfWNyEJzj09lTXCxXW1o1zoDzCM41EZT7xtW58n3u38IW+Pw/HPTSU9LJdbKUqBIBG5Pfj2U/hyBxK6ZMDiBp52DIZUnU86lZSr3k1Wgo87bgzHoypTUV1bCVBCnEoJSFHGBnt3Hvq47wvfWY3jDtqkJaAyVackDvA3HtFavh+Q5ZOCLy+EpU9FllKCoZAXhCQfYTmuZwlxHd3OJ4jL8999qQsoWhxZUOR3A6uQ5UwxRkFA5I32phCs4HZXX4ljtx+Irgy0kJbS+rCRyG9chaj1cxWkybRpuAvt171VXxJoo4CJ8uveqq+NNFDLcf1Mzeft+5j/XHfjNd/wAHp/nuQP8AVj8Sazl7OniG5nOMS3dv/OaqIkPNK1tOLaPIlCik49la/CC6lZ7jRXinlCXneZI/5yvnTfKMz+tyMf8AjK+dKmV8iPbM0mrB5V4oq4TR/pcgZ/8Ayq+dC7hMByJsn/nK+dFMPIj2vUc8jVC6LDeFqGdKFHGCQTtj/ruryIXGZnJmSfR0yvnTFyn3VZcfdX/tLJ299JptC8iNuhrKi6oKI7xvkmoF4S8hkgq0lftzgDFY3pVk/XXp7NRpMpzqOdXV21Hwf0WZv1s6g2nfpG/OSrq9FauC8qRb2nFbqI3rxUrBIJBBx21IlakowFKG3IKNUjxuI/L/AA0cUY8I7WfvMfHUvhE/XWbnsR8IrLpWpLiXElSVZyCFb59NK46pbhWtSlqVzUo5J9tWok5dUd7gs/442r/xx+RrewVsp8JV7SVobluRwmMtRGytI5d/KvJkrUhwKQSkjkoHGPbUyVudL0gWrUDkKzvntzU5FIPo2H0a4nlTemvbjjEdtQU9IkyAUAA52GTnu2rU3qK8rjyz3FDeqGtLbaHQRgqys47eW9eZuzpszQiVMkPpB2DrqlY95ru8Ny1N3+3B+QpLDToIC1nQj2HYVBzV0dSi6s7/ABLwpcJd7fm25CZTTq/OCFgFtXWDk0l60WPhqLYi6hUt14OvhBzp3zj8vdXLv81xPEc92HLWlDjn1mnCAoYHZzrjFR6VClH9sE5qWccuhSvE3fG3Dkm7T0ybdoffbaSl1gLAUBk4UMn0+6ue3HVwhwtOM5aE3Cejo22AclI3GTj0n+FVeOLglfEaJECXnEdI6RlzkcnbIrLSHXHVFx1xbi1c1LUST7TVbWRFtWbZxuRxZwrAFsk/y2AjQ6x0mlShgDP8BVSDwxJgxH7hxLJfiR20nQ0l/wDSLV1YwSKyDTrjKw404ttY5KQrBHtpz8qRKUFSZDryhsC4sqI99UsVmttqtXgyvat/OlJO5yebfXXF4R/W22f+N/6TXHJwNztSA9Y50rFZ1eKyBxRcs/8AfqrhFeMpx3VItWonnyqEkE7D307FVmo4AP8APrwP9VV8SaKOADm+veqq+JNFaRWGjK3/APWG5etu/GapZ2wT11dvv6w3Lq/ljvxmqGMHHOqHO9iqO+3Km70GkpCHbcjk0lAOKOdAxTyoTyJxkUntpcbbHnTEAH8acABjNNyBjrApxPM0wFIycZ5UA6fNNN2JzuKUnJyrtoEKrI5n0UK3CcnekXnOcj0UgBURg0DJUE4xz9tWW87VVSAhXee2rbeDuP4VKb6LQXZYZQFOb8quDcgVWjHYirSE5Occq4pvs7VomTskVG7z51JyG1RLBzq6s86xDZDlfQwnHOolVKe+olneuiOyCG0UUVQQxYyKjWSNh1ipTucbYqNzGO3FKxkZABxmm0842OaacDlTGafwf/bz/qqviTRR4P8A7de9VV8SaK2tFI6Mrfv1hufb4278ZqhV+/frFcvW3fjNUKocz2BpDSmkxigAzRnekxvR10ALQKTNAoAdRmkxmjkaAHZNLkn0UyimIce4UJO+MUmacMk0holRpKtJzvVxtISnblVRk5Xv18quJHIVGbOmC7LjCcNA4xmrLacDJFQp+qBmrI5CuKbOl6FqAnc77ZzU/VVc7mjjOflEPWKiVtmpFVGrB9tdESK0JSYxS0E7VpsdDCMUwjTyFP8ATTcDJyeqsgRHr291NNPUcE0w1pAafwf/AG696qr4k0UeD/7df9VV8SaKrHRSOjK34/4w3P1t34zXProX79Yrl6278Zqh11Q5nsQ86SlpDy50AJ1UlKOVIMUALiijNGaADlvmlzSUUALmgmkJoxQA4b04c800cqcmkzUdkzOrWMHr7a6DQJcTjnnNUou6zvsBXRjDKz3CocjOrjRaSnUoCrFRNDcmpa4pFmIeXbUBOTvzqdX1TUFb4zm5RpyT6KjUDzp5GcnNNO/dVkTG0hOM5BpaQ8sdVNjGHFNI3z205W9IeXorIDCBvTDTieYxTDWkI1HAH2696qr4k0UeD/7de9VV8SaKtHRSOjKX7P0iufrbvxmuea6F+/WK5etu/Ga55ORvVTmexDzpOvNBNJQAu1JRvmg0hibgcqKM9lLypAFG9GaQUAKKXO9JRQA4HJqQcqiTy5ZqYcqDcUWoqfrK9ldGMMIKu01TZThtIGCe6ui0nCUp7q5eRnXBUidsYQO+n0gGBgUtcjNCK+qagPOplkgZqGrQ0c/LsYR155008qfp2pquVURMYaQjNOpOvBG1NmiLqpCMinEd+aYSMYpCGq5mmGnHl1U01tCNP4P/ALde9VV8SaKPB/8Abr3qqviTRVY6KR0ZS/frDc/XHfjNc/NdC/8A6xXP1t34zXO66qcz2BpKUnPXTc4pAKaCM0maM0hiijFJSk7ZoABtSdVGQaM0AKT20eikzRQA9A3xUyBqUB2nFQoG/OrLKdTgFJlInQaSStIHVXQaGVVTjDKyewVeaGATXFyM7FokoooqAhFAFO9QVMvOnaoSN6tDRDl2JTDin5weWRTFJOdhtVETQ2kpTSE+6maGqG1RkbY3qYjbn6ajUBzpCIiDjlTCTipCNudMPOtIRpvB/wDbr3qqviTRS8Afbr3qqviRRVo6KR0ZG/frHc/XHfjNUOver9/OOI7n6278ZqgTneqHO9iHnSHBo2xSddKwD20uc0hxRnakAoNHdTaUemiwDlS00/nRtQA40e2m59FA2NAyVAydjVyIPPPcKqNDAq9EGEqVjnSk+ivGuzoxgNB33Jq8n6oqowjDaR21c5bVwTfZ1fgUUUVMQYzUCuY23xUx3FQqyOdUgR5LGn0Zpp5U5VRmrIkhOvamHHXzpyjjqpqjtmg0JnG9NURzopOukIaqmGnq55ph58q0jJp+APt171VXxJoo4A+3nvVVfEmirw0VjoyPEH6xXP1t34zXOro3/wDWO5+uO/Ga55rZB7ENAopBSEBApMUtIdqADagc6MbCgbUgDNJR10vOgApeVNpwOKBkzWNOADXRjp/RpHbXPaBIAHWdq6zDeVJT1CszfR0caL7KeX9mp6jaBwTjY1JXBLZdhRRRWRBUTgIIyMempd+qmupyArlttW4bJ8naIF7DvqM1Ieuozzq6IRGnemK2NPNNPvNBoZSGnHYUlIQwjakxkb040086DJpeARi+veqq+JNFLwF9uverK+JNFdEPqVjoyF//AFjufrjvxmufXQ4g/WO5+uO/Ga51UIPYc6TqpaTPVypCCjkKTO1B3pAFJmijNABmlpu/XS0hhSpGcUlPb3VjOKYFpkZcRjtrrRh5yj3Vz4qfOKiNsV1Yw/RjPWd6jys6+NFtAIQM06iiuMoFFFFIQdVNc1aNuVOoUrKCCMDG1ajsxPRWPKos9VSqHYOqojzroRBIQ7b0w4NPUKZg9lAxpooozSENNJnFOO9NNIyzS8BZ8uverK+JNFHAP2696sr4k0V08f1Kx0ZC/wC3Edz9cd+M1zt67t8itm/3EnOTLdPP+2aoeJtn9731h80Tnb7KBNJtXfPC1xEbxk2uZ0OM6+iVjHbnFc8xGEnB2P8AtUeZAUR2mk76v+JsncZPto8SZzyPvpeaIWc6iuj4kz2H30eJM9h99LzILOfSV0fEmew++gxWEnkd+80eaIWc6pmgM1cERnnpPtp6Y7aRjB99HmiCY+MCGtxz3rqx04CR2CqJjSWYqJCmFpYcOEOFJCVEdhqw14+qI5LbjrUw0cLdCCUpPeeXWKnOWWjpjyxSov0VSjOz5alpjsF4oSVK0IJwBzJpH350VaUSGC0pSQsBaCCUnkfRUKY/NEvUVRYenSivoGC70aStehJOlI5k91RG4PjchOPRRTDzROnSqwobDeuUZ756wPZSePv/ALw91NGXyxLivbyqMjFTwLVfLq0p6FCefbBxrSjbPpqnMZnW99TExhxh0blDiMGrJ0jDktjicHtNMz/GoC+vGSR7qOlX20s0ZzRNRSOMTG4rUpbK0svEhtwpwleOeDQyzKkNPOsNKcbYAU6pKchA7TRkGSEJ3pDURdOCT/dSdKrryOrqpZGcjV8BH+fnvVVfEiio/B66F399O+RFV8SKK6uL6loaOJe/t24YO/jTvP8A2zXa4QZYjM3K+PtJeNtZCmW1ci4rZJPorhXt0C/3BOR/nTuc/wC2a7XCEyK83cbJIeQ0LmyENOLVhKXRukH0k1zRXzIr7EcS+cUy5qpsSTOkOJVlQbClIGeopG2O6rj1tHE/F7McwnbSqW0VLSpvmsJJJAONiRUEPh7jKBJXHjR5MRClec6h7Q2cftFQOMVqlPNDjfhwIk+NJ8nKT0+rVrISsE59Irai2vkaS9mXb4WgyJaYkW7hxUdC3J7vRfo2EpxnT+91016wWibAlPWO5PSX4iC46y8zo1IHNSfR2VZ4KngTrxb2gwZMtlQYEgAoWtJJ0EHY5FdES77BgTpU+3W6zstsqQXDEAU7nYITg757eVCjFrQUjit2C0wYEd6+XJ6NIlt9I0yyzr0IP1VK+VTPcELTcoERmahxEmMZLr+PMbbB5jt2/Opb3bZ3E7FtutpjmU2qI2w6hsjLTicggjqG/Ou4tTVvlWy1SZDSFzLGqGl1KvMDhOBv2Z2zRgvQJJmbTw9Zbqh9mx3N96aygrDb7QSl4DnpPzpsPhu3CxxbvcrkuOw8paChLepRUDsB/HPZtVzhuyzuHbqu7XlrxONCbWSpSx+lUUkBKf3s56qoXqRr4Gsi8hJXIkEgjl5wpUqtoKVWyozZ2JPDku5sSFqfiOpS4zp26NXJXvpBZW08LKvLzykrXI6FhoDZeBkk1PwVMQLs5b5CkiPcmVRVHqClDzT78e+n8ZLXBVBsDKgtFtYAdKTsXVbrP5Cs0sbM0qssw1+UfB1NijJct0lL4H9hW355ru2NTLHDsHh1YTrvMZ95XLYkeYfaEn3Cs5wG7012k2qQUoauUZxgqJ5HGQaXiO7iNxwl6MR0dscbZRgjYN7ED25radJS/wCDT6slsWbXwhfbichb4TDb7QT9b+BrpcSQ7J43CfvE59srgMBtqMgKUAB9ZWeQz+RqPwgri26BHtsRxBTKfdnLAPLWfN/v91cjjg6rtD0kE+To/wCRodJUNtJUX2uG1QbxcobNydSyi3qkoda2LrZAISru+VWb3AtknhSxMQXX1vuqWiKFNgdIStIVr7MZ2q6pebxMypOfo2kc+vTVFgqZ4e4UuwAXFtkhZkqSrPR5WAMjnWklodKimeH+G483yRJvEryhqDanUMgsoc5Y7ee1ZqfCfts1+HIADzKyhQHLI7K9ClJ4kcvK1xI9pVbluFxE1TDRSGyc6ic5zisFxBMVNvsySZSJSVOYLqW9HSAbZ074zisTiq6MSSNjcbdc7/b7c9w5LQ5CZioQY7b3RrbWPrZHWc1y7g7dJhtVgvsV1h5D+ESnclZQo4xk7HG3X1US+E5Up1q5cJZkQXkApT0wDjKuRCsnPOuo67KhWmy22+yEPXPym242guBa2mtvrHPbmtNXs1spnhnh5u/q4fcuskz1uFDa0tAtpPNKVdpxzqGLw3ZJUh+zsXJ9V3YQok9GAypafrIB59XOkS4T4XQokaPKJwc9WT103hskeEt9SsBJek4P/HRUfQui1ZYMVEbhuXNnTC3JkKDTCcKQhYWMbHkD111gxbXbjxcy1KcbbLYMlbiBhtWslWkDmMDauOy+03w/wctxxKQ3NWVEnGnzxzq7PiPQHeNFSAlsSWQ60dYOpJWcGtJUa0cN+zWO4WKZcLLJlLXb9KnmpSEp1JJxqTj8qyylNnbBHf8A9GtJwq4gcMcTgqAJioxvz86sqcY51JpdMm/w2Hg4KPpA+Eg58UVuf9tFFN8GpH0ikDI3iKP/APaKK6OP6luP6nBv2fpDcuzxt34zVAHBzV+/frDcvW3fjNS2a1R7il1T7kklBAS1Fj9KtWes7gADvrnq2Qq2U1TpqmuhXLfLf7hcJFRJcUCCXFDHLB5eitFJ4WhWtEl253N5LceUGAGo+VLCkagcFQwccx3UkvhiJai6q5z3ENF7oo5ZZ1FfmhWpQJGBhQ7TzrWLHTM6CEryMkjkQae9JfkYDzzjgTyClE499aac3aoHHy0zG2hDbKdgnzNXRjSSkfs5wT21ZfbenR0G5t26XE8YbAmW5LWpgE40qSnSSDsN8YoUf6GLKMOdw07AYTIVcLdJbQG3vEzqS/8A2jk7E1S4ivqLrKZTEZUzEisJjsIUcq0J6ye05rrSeFYBmzZCVTvFDNdjsoixekUkpVhRO/1RnA6z3VUf4PdZucSIH8tulwPulOA10eSs/wDBhQzjnim1KqG1IzrkiQ6kJccWtKeQUskCma3CjBO2dhnatY5wWENrjhyaZgjl8L8W/k+NOoI15546+Wdqhe4YtwMmK3PfXOYh+OYLY6PAQFlOc5zgnflypYsWLKfDc+0W2SZ9zRIdkR1BcZtrGhShn62d8ZxXNmS3J0x+XIcy6+tTij2qJya0lgj2t/hN5ma0hJlT+hbk6fOaX0eUnP7uefcaYqytrt1siTEux3UOyg4GWNbqykjCQBzPYTsKeLaHTMyg4OQsgjkRRnAJUNWesnrrUHhpq3rdWFvtMPW9x5SJDSC6gJUAodgONwdjXRv/AA3Fm3BcwInmI0ERmmYUVGoEJCiTjbHnDc7k57KPGwwZhSonmScdtBUVHJVuOWa19wsdutljjw7o+9qTc3m0uRm063AUNkE6jsADy7TWPvUJyz3mXblOBxUV1TfSYxrwez0UYMHFoXpyk7Okf+akMvT5vSnB3wK55KjuQcUpxtpHso8aFRfEtRR0fSnH7uaYHklRwvUaqISpQKsBWByNAZUQSBkU8UFItomOsq/RuKQVfukj8qaqTjckk55nnUYjaSdY09m9PUhsAEue3nS6DoUy99eFb8j200TDq5KHfmoXNOcJO2MZxTdaxtkjHKtYodFtD3SJA3HYKk/Srzuo9WedVkPuJyQfOHVik6dxeR02nHVis4sVFpCXNO4znsFM3/bSBg1VQshZJWTjt3zU6JgCcYxjuzSxYqZsPBnpPEkgg7+Jq+NFFHgykF3iKQCN/FFE/wDGiirwvHs6IaOHflD6RXIAjPjbvxmp7dem4dret70VTzTjodBQ8WzqAxg4G6e6vVnLDZnnVuu2mCtxaipS1R0EqJ5knG5pBw/ZRys8Af7sj5VNwp2TcadnmN64l8rx1siEmP0jyHlEOFXnJRo27qfL4pTclLFwtyHmukS42lLpQUKCEpO/WDpGR7jXpnkGzfdMH8Mj5UeQbN90QfwyPlSp+xU/Z5Y7xG45xA7dzFZ/Sp0LYOSgoKdJHbypFX2FFjOottvEXplJ6Rbj5cJAVqCRsMDIG+5r1TyDZvuiD+GR8qQ8P2UjBs8Aj1ZHypqL9hizzJ7iiPMK0yrclbapK5KEIkKSUrXusZxukkcurqNRDiiSIE+GltlCJiyoFHm9CCMKCQOopAB9Feo/Ryxfctv/AAqPlQOHbGOVmgD/AHVHypuL9mqfs8vf4jEn9K9AacmdAGS+paiMadOrRy1Y6+XXzqP6RPi4SJojt6n4aopTqOAkthGr043r1X6PWQf0PA/DI+VH0fsn3PA/DI+VLF+xU/Z46q6OJshtnRILZk9P0md86dOPR111vpxPcisMyYrT/RR1xlrCylbqVY3JG4V5o36+uvTPIFlP9EQfwyPlR5Asv3RB/DI+VOmhJNHli+KVeIiIzbUMoTGcjghxSjpWQSTnmcjn305/ixc4Otz7c2+wp0PIbDik6VaQk4I3wQkbe6vUfIFm+6IP4ZHyo+j9lznyPAz6sj5U+2OmeRTeInZ8VphyMwylqUuSgN5SElQSNOOwBIqtdLobrdZFweaShyQ4VkJ3APdXs30esn3PA/DI+VB4fsp52eAf92R8qWNhVnhqnknO4I6simrcBx5qQR317meHrIedngH/AHZHyo+jtj+5oH4VHyp4BieFa8KG5wesHnQMkHS6ccgCa91+jtj+5rf+FR8qPo7Y+XkaB+FR8qeIYnhC0KKvrbEZBNCkq0DGMdWOZr3f6PWQ/wBDwPwyPlR9HrGOVmgfhkfKigo8F0nGcGg5B32r3r6O2P7mgfhUfKg8PWM87NA/DI+VOh0eDDHWDSDGfrdVe9nh+ynnZ4H4ZHypDw9ZDzs0A/7sj5UqCjwZIST5xxT2+jCdyM9fVXu30dsf3Nb/AMKj5UfRyx/ctv8AwqPlRVhied+C3B4lkkDH8kV8aKK9Ki2q2wXS7Dt8WM4U6StllKCR2ZA5bCitxVIpFUj/2Q==%2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9" name="Picture 7" descr="C:\Users\aebalas\Desktop\Utah Lecture\index.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59896" y="1862654"/>
            <a:ext cx="2993585" cy="4503393"/>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http://bluebuttonconnector.healthit.gov/img/bb-logo-dept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25509" y="4267734"/>
            <a:ext cx="2614818" cy="2590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44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ebalas\Desktop\MY TEACHING\NLM Informatics course 2015\CDC Wonder.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3616"/>
            <a:ext cx="6951196" cy="684438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7214779" y="1334648"/>
            <a:ext cx="45123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smtClean="0">
                <a:solidFill>
                  <a:srgbClr val="C00000"/>
                </a:solidFill>
                <a:effectLst>
                  <a:outerShdw blurRad="38100" dist="38100" dir="2700000" algn="tl">
                    <a:srgbClr val="000000">
                      <a:alpha val="43137"/>
                    </a:srgbClr>
                  </a:outerShdw>
                </a:effectLst>
              </a:rPr>
              <a:t>CDC</a:t>
            </a:r>
            <a:endParaRPr lang="en-US" sz="6600" dirty="0"/>
          </a:p>
        </p:txBody>
      </p:sp>
      <p:sp>
        <p:nvSpPr>
          <p:cNvPr id="9" name="Content Placeholder 2"/>
          <p:cNvSpPr txBox="1">
            <a:spLocks/>
          </p:cNvSpPr>
          <p:nvPr/>
        </p:nvSpPr>
        <p:spPr>
          <a:xfrm>
            <a:off x="6858000" y="3429000"/>
            <a:ext cx="5334000" cy="17925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buNone/>
            </a:pPr>
            <a:r>
              <a:rPr lang="en-US" sz="3200" dirty="0">
                <a:solidFill>
                  <a:schemeClr val="tx2"/>
                </a:solidFill>
                <a:hlinkClick r:id="rId3"/>
              </a:rPr>
              <a:t>http://wonder.cdc.gov</a:t>
            </a:r>
            <a:r>
              <a:rPr lang="en-US" sz="3200" dirty="0" smtClean="0">
                <a:solidFill>
                  <a:schemeClr val="tx2"/>
                </a:solidFill>
                <a:hlinkClick r:id="rId3"/>
              </a:rPr>
              <a:t>/</a:t>
            </a:r>
            <a:r>
              <a:rPr lang="en-US" sz="3200" dirty="0" smtClean="0">
                <a:solidFill>
                  <a:schemeClr val="tx2"/>
                </a:solidFill>
              </a:rPr>
              <a:t> </a:t>
            </a:r>
            <a:endParaRPr lang="en-US" sz="3200" dirty="0">
              <a:solidFill>
                <a:schemeClr val="tx2"/>
              </a:solidFill>
            </a:endParaRPr>
          </a:p>
        </p:txBody>
      </p:sp>
    </p:spTree>
    <p:extLst>
      <p:ext uri="{BB962C8B-B14F-4D97-AF65-F5344CB8AC3E}">
        <p14:creationId xmlns:p14="http://schemas.microsoft.com/office/powerpoint/2010/main" val="2816191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4779" y="1334648"/>
            <a:ext cx="4512399" cy="1325563"/>
          </a:xfrm>
        </p:spPr>
        <p:txBody>
          <a:bodyPr>
            <a:normAutofit/>
          </a:bodyPr>
          <a:lstStyle/>
          <a:p>
            <a:pPr algn="ctr"/>
            <a:r>
              <a:rPr lang="en-US" sz="6600" b="1" dirty="0" smtClean="0">
                <a:solidFill>
                  <a:srgbClr val="C00000"/>
                </a:solidFill>
                <a:effectLst>
                  <a:outerShdw blurRad="38100" dist="38100" dir="2700000" algn="tl">
                    <a:srgbClr val="000000">
                      <a:alpha val="43137"/>
                    </a:srgbClr>
                  </a:outerShdw>
                </a:effectLst>
              </a:rPr>
              <a:t>RWJF</a:t>
            </a:r>
            <a:endParaRPr lang="en-US" sz="6600" dirty="0"/>
          </a:p>
        </p:txBody>
      </p:sp>
      <p:sp>
        <p:nvSpPr>
          <p:cNvPr id="3" name="Content Placeholder 2"/>
          <p:cNvSpPr>
            <a:spLocks noGrp="1"/>
          </p:cNvSpPr>
          <p:nvPr>
            <p:ph idx="1"/>
          </p:nvPr>
        </p:nvSpPr>
        <p:spPr>
          <a:xfrm>
            <a:off x="6858000" y="3429000"/>
            <a:ext cx="5334000" cy="1792586"/>
          </a:xfrm>
        </p:spPr>
        <p:txBody>
          <a:bodyPr>
            <a:normAutofit/>
          </a:bodyPr>
          <a:lstStyle/>
          <a:p>
            <a:pPr marL="0" indent="0" fontAlgn="t">
              <a:buNone/>
            </a:pPr>
            <a:r>
              <a:rPr lang="en-US" sz="3200" dirty="0">
                <a:solidFill>
                  <a:schemeClr val="tx2"/>
                </a:solidFill>
                <a:hlinkClick r:id="rId2"/>
              </a:rPr>
              <a:t>http://www.countyhealthrankings.org</a:t>
            </a:r>
            <a:r>
              <a:rPr lang="en-US" sz="3200" dirty="0" smtClean="0">
                <a:solidFill>
                  <a:schemeClr val="tx2"/>
                </a:solidFill>
                <a:hlinkClick r:id="rId2"/>
              </a:rPr>
              <a:t>/</a:t>
            </a:r>
            <a:endParaRPr lang="en-US" sz="3200" dirty="0" smtClean="0">
              <a:solidFill>
                <a:schemeClr val="tx2"/>
              </a:solidFill>
            </a:endParaRPr>
          </a:p>
          <a:p>
            <a:pPr marL="0" indent="0" fontAlgn="t">
              <a:buNone/>
            </a:pPr>
            <a:endParaRPr lang="en-US" sz="3200" dirty="0">
              <a:solidFill>
                <a:schemeClr val="tx2"/>
              </a:solidFill>
            </a:endParaRPr>
          </a:p>
        </p:txBody>
      </p:sp>
      <p:pic>
        <p:nvPicPr>
          <p:cNvPr id="9218" name="Picture 2" descr="C:\Users\aebalas\Desktop\MY TEACHING\NLM Informatics course 2015\County health.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65806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805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6126" y="1792319"/>
            <a:ext cx="10061419" cy="1765693"/>
          </a:xfrm>
        </p:spPr>
        <p:txBody>
          <a:bodyPr>
            <a:noAutofit/>
          </a:bodyPr>
          <a:lstStyle/>
          <a:p>
            <a:r>
              <a:rPr lang="en-US" b="1" dirty="0" smtClean="0">
                <a:solidFill>
                  <a:srgbClr val="C00000"/>
                </a:solidFill>
                <a:effectLst>
                  <a:outerShdw blurRad="38100" dist="38100" dir="2700000" algn="tl">
                    <a:srgbClr val="000000">
                      <a:alpha val="43137"/>
                    </a:srgbClr>
                  </a:outerShdw>
                </a:effectLst>
              </a:rPr>
              <a:t>Discovery and innovation</a:t>
            </a:r>
            <a:endParaRPr lang="en-US"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529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538" y="0"/>
            <a:ext cx="11189615" cy="992335"/>
          </a:xfrm>
        </p:spPr>
        <p:txBody>
          <a:bodyPr>
            <a:noAutofit/>
          </a:bodyPr>
          <a:lstStyle/>
          <a:p>
            <a:r>
              <a:rPr lang="en-US" sz="2400" b="1" dirty="0" smtClean="0">
                <a:solidFill>
                  <a:schemeClr val="tx2"/>
                </a:solidFill>
                <a:effectLst>
                  <a:outerShdw blurRad="38100" dist="38100" dir="2700000" algn="tl">
                    <a:srgbClr val="000000">
                      <a:alpha val="43137"/>
                    </a:srgbClr>
                  </a:outerShdw>
                </a:effectLst>
              </a:rPr>
              <a:t>Propellant </a:t>
            </a:r>
            <a:r>
              <a:rPr lang="en-US" sz="3200" b="1" dirty="0" smtClean="0">
                <a:solidFill>
                  <a:schemeClr val="tx2"/>
                </a:solidFill>
                <a:effectLst>
                  <a:outerShdw blurRad="38100" dist="38100" dir="2700000" algn="tl">
                    <a:srgbClr val="000000">
                      <a:alpha val="43137"/>
                    </a:srgbClr>
                  </a:outerShdw>
                </a:effectLst>
              </a:rPr>
              <a:t/>
            </a:r>
            <a:br>
              <a:rPr lang="en-US" sz="3200" b="1" dirty="0" smtClean="0">
                <a:solidFill>
                  <a:schemeClr val="tx2"/>
                </a:solidFill>
                <a:effectLst>
                  <a:outerShdw blurRad="38100" dist="38100" dir="2700000" algn="tl">
                    <a:srgbClr val="000000">
                      <a:alpha val="43137"/>
                    </a:srgbClr>
                  </a:outerShdw>
                </a:effectLst>
              </a:rPr>
            </a:br>
            <a:r>
              <a:rPr lang="en-US" sz="3200" b="1" dirty="0" smtClean="0">
                <a:solidFill>
                  <a:schemeClr val="tx2"/>
                </a:solidFill>
                <a:effectLst>
                  <a:outerShdw blurRad="38100" dist="38100" dir="2700000" algn="tl">
                    <a:srgbClr val="000000">
                      <a:alpha val="43137"/>
                    </a:srgbClr>
                  </a:outerShdw>
                </a:effectLst>
              </a:rPr>
              <a:t>                   Recognition of  Public Health Needs</a:t>
            </a:r>
            <a:endParaRPr lang="en-US" sz="3200" b="1" dirty="0">
              <a:solidFill>
                <a:schemeClr val="tx2"/>
              </a:solidFill>
              <a:effectLst>
                <a:outerShdw blurRad="38100" dist="38100" dir="2700000" algn="tl">
                  <a:srgbClr val="000000">
                    <a:alpha val="43137"/>
                  </a:srgbClr>
                </a:outerShdw>
              </a:effectLst>
            </a:endParaRPr>
          </a:p>
        </p:txBody>
      </p:sp>
      <p:sp>
        <p:nvSpPr>
          <p:cNvPr id="6" name="Rectangle 5"/>
          <p:cNvSpPr/>
          <p:nvPr/>
        </p:nvSpPr>
        <p:spPr>
          <a:xfrm>
            <a:off x="548639" y="2333686"/>
            <a:ext cx="5099125" cy="3416320"/>
          </a:xfrm>
          <a:prstGeom prst="rect">
            <a:avLst/>
          </a:prstGeom>
        </p:spPr>
        <p:txBody>
          <a:bodyPr wrap="square">
            <a:spAutoFit/>
          </a:bodyPr>
          <a:lstStyle/>
          <a:p>
            <a:pPr marL="285750" indent="-285750">
              <a:buFont typeface="Arial" panose="020B0604020202020204" pitchFamily="34" charset="0"/>
              <a:buChar char="•"/>
            </a:pPr>
            <a:r>
              <a:rPr lang="en-US" dirty="0" err="1">
                <a:solidFill>
                  <a:prstClr val="black"/>
                </a:solidFill>
              </a:rPr>
              <a:t>Harald</a:t>
            </a:r>
            <a:r>
              <a:rPr lang="en-US" dirty="0">
                <a:solidFill>
                  <a:prstClr val="black"/>
                </a:solidFill>
              </a:rPr>
              <a:t> </a:t>
            </a:r>
            <a:r>
              <a:rPr lang="en-US" dirty="0" err="1">
                <a:solidFill>
                  <a:prstClr val="black"/>
                </a:solidFill>
              </a:rPr>
              <a:t>zur</a:t>
            </a:r>
            <a:r>
              <a:rPr lang="en-US" dirty="0">
                <a:solidFill>
                  <a:prstClr val="black"/>
                </a:solidFill>
              </a:rPr>
              <a:t> </a:t>
            </a:r>
            <a:r>
              <a:rPr lang="en-US" dirty="0" err="1" smtClean="0">
                <a:solidFill>
                  <a:prstClr val="black"/>
                </a:solidFill>
              </a:rPr>
              <a:t>Hausen</a:t>
            </a:r>
            <a:r>
              <a:rPr lang="en-US" dirty="0">
                <a:solidFill>
                  <a:prstClr val="black"/>
                </a:solidFill>
              </a:rPr>
              <a:t> discovered the role of papilloma virus in cancer of the </a:t>
            </a:r>
            <a:r>
              <a:rPr lang="en-US" dirty="0" smtClean="0">
                <a:solidFill>
                  <a:prstClr val="black"/>
                </a:solidFill>
              </a:rPr>
              <a:t>cervix</a:t>
            </a: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r>
              <a:rPr lang="en-US" dirty="0">
                <a:solidFill>
                  <a:prstClr val="black"/>
                </a:solidFill>
              </a:rPr>
              <a:t>HPV </a:t>
            </a:r>
            <a:r>
              <a:rPr lang="en-US" dirty="0" smtClean="0">
                <a:solidFill>
                  <a:prstClr val="black"/>
                </a:solidFill>
              </a:rPr>
              <a:t>vaccine and 2008 </a:t>
            </a:r>
            <a:r>
              <a:rPr lang="en-US" dirty="0">
                <a:solidFill>
                  <a:prstClr val="black"/>
                </a:solidFill>
              </a:rPr>
              <a:t>Nobel Prize Nobel Prize in Physiology or </a:t>
            </a:r>
            <a:r>
              <a:rPr lang="en-US" dirty="0" smtClean="0">
                <a:solidFill>
                  <a:prstClr val="black"/>
                </a:solidFill>
              </a:rPr>
              <a:t>Medicine</a:t>
            </a: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r>
              <a:rPr lang="en-US" dirty="0" smtClean="0">
                <a:solidFill>
                  <a:prstClr val="black"/>
                </a:solidFill>
              </a:rPr>
              <a:t>He was a virologist, laboratory researcher, expert in cell and DNA studies</a:t>
            </a:r>
            <a:endParaRPr lang="en-US" dirty="0">
              <a:solidFill>
                <a:prstClr val="black"/>
              </a:solidFill>
            </a:endParaRP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r>
              <a:rPr lang="en-US" b="1" i="1" dirty="0" err="1">
                <a:solidFill>
                  <a:prstClr val="black"/>
                </a:solidFill>
              </a:rPr>
              <a:t>z</a:t>
            </a:r>
            <a:r>
              <a:rPr lang="en-US" b="1" i="1" dirty="0" err="1" smtClean="0">
                <a:solidFill>
                  <a:prstClr val="black"/>
                </a:solidFill>
              </a:rPr>
              <a:t>ur</a:t>
            </a:r>
            <a:r>
              <a:rPr lang="en-US" b="1" i="1" dirty="0" smtClean="0">
                <a:solidFill>
                  <a:prstClr val="black"/>
                </a:solidFill>
              </a:rPr>
              <a:t> </a:t>
            </a:r>
            <a:r>
              <a:rPr lang="en-US" b="1" i="1" dirty="0" err="1">
                <a:solidFill>
                  <a:prstClr val="black"/>
                </a:solidFill>
              </a:rPr>
              <a:t>H</a:t>
            </a:r>
            <a:r>
              <a:rPr lang="en-US" b="1" i="1" dirty="0" err="1" smtClean="0">
                <a:solidFill>
                  <a:prstClr val="black"/>
                </a:solidFill>
              </a:rPr>
              <a:t>ausen’s</a:t>
            </a:r>
            <a:r>
              <a:rPr lang="en-US" b="1" i="1" dirty="0" smtClean="0">
                <a:solidFill>
                  <a:prstClr val="black"/>
                </a:solidFill>
              </a:rPr>
              <a:t> research hypothesis was grounded in epidemiologic analyses of societal needs and distribution</a:t>
            </a:r>
            <a:endParaRPr lang="en-US" b="1" i="1" dirty="0" smtClean="0">
              <a:solidFill>
                <a:prstClr val="black"/>
              </a:solidFill>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59737" y="2195474"/>
            <a:ext cx="6001315" cy="4484826"/>
          </a:xfrm>
          <a:prstGeom prst="rect">
            <a:avLst/>
          </a:prstGeom>
        </p:spPr>
      </p:pic>
      <p:sp>
        <p:nvSpPr>
          <p:cNvPr id="7" name="TextBox 6"/>
          <p:cNvSpPr txBox="1"/>
          <p:nvPr/>
        </p:nvSpPr>
        <p:spPr>
          <a:xfrm>
            <a:off x="441063" y="990600"/>
            <a:ext cx="11338560" cy="769441"/>
          </a:xfrm>
          <a:prstGeom prst="rect">
            <a:avLst/>
          </a:prstGeom>
          <a:noFill/>
        </p:spPr>
        <p:txBody>
          <a:bodyPr wrap="square" rtlCol="0">
            <a:spAutoFit/>
          </a:bodyPr>
          <a:lstStyle/>
          <a:p>
            <a:r>
              <a:rPr lang="en-US" sz="2200" b="1" dirty="0" smtClean="0">
                <a:solidFill>
                  <a:srgbClr val="44546A"/>
                </a:solidFill>
              </a:rPr>
              <a:t>Many research innovators show exceptional </a:t>
            </a:r>
            <a:r>
              <a:rPr lang="en-US" sz="2200" b="1" dirty="0">
                <a:solidFill>
                  <a:srgbClr val="44546A"/>
                </a:solidFill>
              </a:rPr>
              <a:t>recognition of </a:t>
            </a:r>
            <a:r>
              <a:rPr lang="en-US" sz="2200" b="1" dirty="0" smtClean="0">
                <a:solidFill>
                  <a:srgbClr val="44546A"/>
                </a:solidFill>
              </a:rPr>
              <a:t>societal needs, </a:t>
            </a:r>
            <a:r>
              <a:rPr lang="en-US" sz="2200" b="1" dirty="0">
                <a:solidFill>
                  <a:srgbClr val="44546A"/>
                </a:solidFill>
              </a:rPr>
              <a:t>purposeful search for the new </a:t>
            </a:r>
            <a:r>
              <a:rPr lang="en-US" sz="2200" b="1" dirty="0" smtClean="0">
                <a:solidFill>
                  <a:srgbClr val="44546A"/>
                </a:solidFill>
              </a:rPr>
              <a:t>technology solution </a:t>
            </a:r>
            <a:r>
              <a:rPr lang="en-US" sz="2200" b="1" dirty="0">
                <a:solidFill>
                  <a:srgbClr val="44546A"/>
                </a:solidFill>
              </a:rPr>
              <a:t>and also the passion to find </a:t>
            </a:r>
            <a:r>
              <a:rPr lang="en-US" sz="2200" b="1" dirty="0" smtClean="0">
                <a:solidFill>
                  <a:srgbClr val="44546A"/>
                </a:solidFill>
              </a:rPr>
              <a:t>answer </a:t>
            </a:r>
            <a:r>
              <a:rPr lang="en-US" sz="2200" b="1" dirty="0">
                <a:solidFill>
                  <a:srgbClr val="44546A"/>
                </a:solidFill>
              </a:rPr>
              <a:t>to a specific </a:t>
            </a:r>
            <a:r>
              <a:rPr lang="en-US" sz="2200" b="1" dirty="0" smtClean="0">
                <a:solidFill>
                  <a:srgbClr val="44546A"/>
                </a:solidFill>
              </a:rPr>
              <a:t>need </a:t>
            </a:r>
            <a:endParaRPr lang="en-US" sz="2200" b="1" dirty="0">
              <a:solidFill>
                <a:srgbClr val="44546A"/>
              </a:solidFill>
            </a:endParaRPr>
          </a:p>
        </p:txBody>
      </p:sp>
    </p:spTree>
    <p:extLst>
      <p:ext uri="{BB962C8B-B14F-4D97-AF65-F5344CB8AC3E}">
        <p14:creationId xmlns:p14="http://schemas.microsoft.com/office/powerpoint/2010/main" val="1905119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426" y="0"/>
            <a:ext cx="10515600" cy="1325563"/>
          </a:xfrm>
        </p:spPr>
        <p:txBody>
          <a:bodyPr/>
          <a:lstStyle/>
          <a:p>
            <a:r>
              <a:rPr lang="en-US" b="1" dirty="0" smtClean="0">
                <a:solidFill>
                  <a:schemeClr val="tx2"/>
                </a:solidFill>
                <a:effectLst>
                  <a:outerShdw blurRad="38100" dist="38100" dir="2700000" algn="tl">
                    <a:srgbClr val="000000">
                      <a:alpha val="43137"/>
                    </a:srgbClr>
                  </a:outerShdw>
                </a:effectLst>
              </a:rPr>
              <a:t>Propellant </a:t>
            </a:r>
            <a:br>
              <a:rPr lang="en-US" b="1" dirty="0" smtClean="0">
                <a:solidFill>
                  <a:schemeClr val="tx2"/>
                </a:solidFill>
                <a:effectLst>
                  <a:outerShdw blurRad="38100" dist="38100" dir="2700000" algn="tl">
                    <a:srgbClr val="000000">
                      <a:alpha val="43137"/>
                    </a:srgbClr>
                  </a:outerShdw>
                </a:effectLst>
              </a:rPr>
            </a:br>
            <a:r>
              <a:rPr lang="en-US" b="1" dirty="0">
                <a:solidFill>
                  <a:schemeClr val="tx2"/>
                </a:solidFill>
                <a:effectLst>
                  <a:outerShdw blurRad="38100" dist="38100" dir="2700000" algn="tl">
                    <a:srgbClr val="000000">
                      <a:alpha val="43137"/>
                    </a:srgbClr>
                  </a:outerShdw>
                </a:effectLst>
              </a:rPr>
              <a:t> </a:t>
            </a:r>
            <a:r>
              <a:rPr lang="en-US" b="1" dirty="0" smtClean="0">
                <a:solidFill>
                  <a:schemeClr val="tx2"/>
                </a:solidFill>
                <a:effectLst>
                  <a:outerShdw blurRad="38100" dist="38100" dir="2700000" algn="tl">
                    <a:srgbClr val="000000">
                      <a:alpha val="43137"/>
                    </a:srgbClr>
                  </a:outerShdw>
                </a:effectLst>
              </a:rPr>
              <a:t>                    Learning from nature</a:t>
            </a:r>
            <a:endParaRPr lang="en-US" b="1"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896292" y="1452639"/>
            <a:ext cx="10179869" cy="646331"/>
          </a:xfrm>
          <a:prstGeom prst="rect">
            <a:avLst/>
          </a:prstGeom>
          <a:noFill/>
        </p:spPr>
        <p:txBody>
          <a:bodyPr wrap="square" rtlCol="0">
            <a:spAutoFit/>
          </a:bodyPr>
          <a:lstStyle/>
          <a:p>
            <a:r>
              <a:rPr lang="en-US" b="1" dirty="0">
                <a:solidFill>
                  <a:schemeClr val="tx2"/>
                </a:solidFill>
              </a:rPr>
              <a:t>Many successful innovators developed important technologies by </a:t>
            </a:r>
            <a:r>
              <a:rPr lang="en-US" b="1" dirty="0" smtClean="0">
                <a:solidFill>
                  <a:schemeClr val="tx2"/>
                </a:solidFill>
              </a:rPr>
              <a:t>observing a natural solution to an </a:t>
            </a:r>
            <a:r>
              <a:rPr lang="en-US" b="1" dirty="0">
                <a:solidFill>
                  <a:schemeClr val="tx2"/>
                </a:solidFill>
              </a:rPr>
              <a:t>identical or similar </a:t>
            </a:r>
            <a:r>
              <a:rPr lang="en-US" b="1" dirty="0" smtClean="0">
                <a:solidFill>
                  <a:schemeClr val="tx2"/>
                </a:solidFill>
              </a:rPr>
              <a:t>problem (e.g., Jenner’s smallpox vaccine).</a:t>
            </a:r>
            <a:endParaRPr lang="en-US" b="1" dirty="0">
              <a:solidFill>
                <a:schemeClr val="tx2"/>
              </a:solidFill>
            </a:endParaRPr>
          </a:p>
        </p:txBody>
      </p:sp>
      <p:sp>
        <p:nvSpPr>
          <p:cNvPr id="9" name="Rectangle 8"/>
          <p:cNvSpPr/>
          <p:nvPr/>
        </p:nvSpPr>
        <p:spPr>
          <a:xfrm>
            <a:off x="470779" y="2283686"/>
            <a:ext cx="6563763" cy="4154984"/>
          </a:xfrm>
          <a:prstGeom prst="rect">
            <a:avLst/>
          </a:prstGeom>
        </p:spPr>
        <p:txBody>
          <a:bodyPr wrap="square">
            <a:spAutoFit/>
          </a:bodyPr>
          <a:lstStyle/>
          <a:p>
            <a:pPr marL="285750" lvl="0" indent="-285750">
              <a:buFont typeface="Arial" panose="020B0604020202020204" pitchFamily="34" charset="0"/>
              <a:buChar char="•"/>
            </a:pPr>
            <a:r>
              <a:rPr lang="en-US" sz="2400" dirty="0" smtClean="0"/>
              <a:t>In the 60s toxic treatments of lymphoma</a:t>
            </a:r>
          </a:p>
          <a:p>
            <a:pPr marL="285750" lvl="0" indent="-285750">
              <a:buFont typeface="Arial" panose="020B0604020202020204" pitchFamily="34" charset="0"/>
              <a:buChar char="•"/>
            </a:pPr>
            <a:r>
              <a:rPr lang="en-US" sz="2400" dirty="0" smtClean="0"/>
              <a:t>Antibodies might </a:t>
            </a:r>
            <a:r>
              <a:rPr lang="en-US" sz="2400" dirty="0"/>
              <a:t>provide the clues  needed to diagnose and treat </a:t>
            </a:r>
            <a:r>
              <a:rPr lang="en-US" sz="2400" dirty="0" smtClean="0"/>
              <a:t>cancer</a:t>
            </a:r>
          </a:p>
          <a:p>
            <a:pPr marL="285750" lvl="0" indent="-285750">
              <a:buFont typeface="Arial" panose="020B0604020202020204" pitchFamily="34" charset="0"/>
              <a:buChar char="•"/>
            </a:pPr>
            <a:r>
              <a:rPr lang="en-US" sz="2400" dirty="0" smtClean="0"/>
              <a:t>In </a:t>
            </a:r>
            <a:r>
              <a:rPr lang="en-US" sz="2400" dirty="0"/>
              <a:t>1975, </a:t>
            </a:r>
            <a:r>
              <a:rPr lang="en-US" sz="2400" dirty="0" smtClean="0"/>
              <a:t>César Milstein and </a:t>
            </a:r>
            <a:r>
              <a:rPr lang="en-US" sz="2400" dirty="0"/>
              <a:t>Georges </a:t>
            </a:r>
            <a:r>
              <a:rPr lang="en-US" sz="2400" dirty="0" err="1" smtClean="0"/>
              <a:t>Köhler</a:t>
            </a:r>
            <a:r>
              <a:rPr lang="en-US" sz="2400" dirty="0" smtClean="0"/>
              <a:t> produced </a:t>
            </a:r>
            <a:r>
              <a:rPr lang="en-US" sz="2400" dirty="0"/>
              <a:t>monoclonal </a:t>
            </a:r>
            <a:r>
              <a:rPr lang="en-US" sz="2400" dirty="0" smtClean="0"/>
              <a:t>antibodies </a:t>
            </a:r>
            <a:r>
              <a:rPr lang="en-US" sz="2400" dirty="0"/>
              <a:t>that target one specific protein. Nobel Prize </a:t>
            </a:r>
            <a:r>
              <a:rPr lang="en-US" sz="2400" dirty="0" smtClean="0"/>
              <a:t>in </a:t>
            </a:r>
            <a:r>
              <a:rPr lang="en-US" sz="2400" dirty="0"/>
              <a:t>1984</a:t>
            </a:r>
          </a:p>
          <a:p>
            <a:pPr marL="285750" lvl="0" indent="-285750">
              <a:buFont typeface="Arial" panose="020B0604020202020204" pitchFamily="34" charset="0"/>
              <a:buChar char="•"/>
            </a:pPr>
            <a:r>
              <a:rPr lang="en-US" sz="2400" dirty="0" err="1"/>
              <a:t>Biogen</a:t>
            </a:r>
            <a:r>
              <a:rPr lang="en-US" sz="2400" dirty="0"/>
              <a:t> </a:t>
            </a:r>
            <a:r>
              <a:rPr lang="en-US" sz="2400" dirty="0" smtClean="0"/>
              <a:t>Idec, a biotechnology company, developed Rituximab</a:t>
            </a:r>
            <a:r>
              <a:rPr lang="en-US" sz="2400" dirty="0"/>
              <a:t>, an antibody that recognizes CD20 , a target shared by B-Cell </a:t>
            </a:r>
            <a:r>
              <a:rPr lang="en-US" sz="2400" dirty="0" smtClean="0"/>
              <a:t>lymphoma </a:t>
            </a:r>
            <a:r>
              <a:rPr lang="en-US" sz="2400" dirty="0"/>
              <a:t>cells. </a:t>
            </a:r>
            <a:r>
              <a:rPr lang="en-US" sz="2400" dirty="0" smtClean="0"/>
              <a:t>The </a:t>
            </a:r>
            <a:r>
              <a:rPr lang="en-US" sz="2400" dirty="0"/>
              <a:t>antibody activates the </a:t>
            </a:r>
            <a:r>
              <a:rPr lang="en-US" sz="2400" dirty="0" smtClean="0"/>
              <a:t>immune system that attacks </a:t>
            </a:r>
            <a:r>
              <a:rPr lang="en-US" sz="2400" dirty="0"/>
              <a:t>the cancer cells.</a:t>
            </a:r>
            <a:endParaRPr lang="en-US" sz="2400" dirty="0" smtClean="0"/>
          </a:p>
        </p:txBody>
      </p:sp>
      <p:pic>
        <p:nvPicPr>
          <p:cNvPr id="1026" name="Picture 2" descr="Bar chart showing non-Hodgkin lymphoma mortality rates from 1982 to 2008. Beginning in 1982, there were between 6 and 7 deaths per 100,000 people from non-Hodgkin lymphoma. The trend increases each year to peak at just fewer than 9 deaths per 100,000 in 1997, when rituximab was approved. Mortality rates have since fall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9446" y="1889833"/>
            <a:ext cx="5001474" cy="4693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537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47253" y="211218"/>
            <a:ext cx="10515600" cy="1325563"/>
          </a:xfrm>
        </p:spPr>
        <p:txBody>
          <a:bodyPr>
            <a:normAutofit fontScale="90000"/>
          </a:bodyPr>
          <a:lstStyle/>
          <a:p>
            <a:pPr algn="ctr"/>
            <a:r>
              <a:rPr lang="en-US" sz="6600" b="1" dirty="0" smtClean="0">
                <a:effectLst>
                  <a:outerShdw blurRad="38100" dist="38100" dir="2700000" algn="tl">
                    <a:srgbClr val="000000">
                      <a:alpha val="43137"/>
                    </a:srgbClr>
                  </a:outerShdw>
                </a:effectLst>
              </a:rPr>
              <a:t>The best of both worlds:</a:t>
            </a:r>
            <a:br>
              <a:rPr lang="en-US" sz="6600" b="1" dirty="0" smtClean="0">
                <a:effectLst>
                  <a:outerShdw blurRad="38100" dist="38100" dir="2700000" algn="tl">
                    <a:srgbClr val="000000">
                      <a:alpha val="43137"/>
                    </a:srgbClr>
                  </a:outerShdw>
                </a:effectLst>
              </a:rPr>
            </a:br>
            <a:r>
              <a:rPr lang="en-US" sz="6600" b="1" dirty="0" smtClean="0">
                <a:effectLst>
                  <a:outerShdw blurRad="38100" dist="38100" dir="2700000" algn="tl">
                    <a:srgbClr val="000000">
                      <a:alpha val="43137"/>
                    </a:srgbClr>
                  </a:outerShdw>
                </a:effectLst>
              </a:rPr>
              <a:t>biomedical research innovation</a:t>
            </a:r>
            <a:endParaRPr lang="en-US" sz="6600" b="1" dirty="0">
              <a:effectLst>
                <a:outerShdw blurRad="38100" dist="38100" dir="2700000" algn="tl">
                  <a:srgbClr val="000000">
                    <a:alpha val="43137"/>
                  </a:srgbClr>
                </a:outerShdw>
              </a:effectLst>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73640186"/>
              </p:ext>
            </p:extLst>
          </p:nvPr>
        </p:nvGraphicFramePr>
        <p:xfrm>
          <a:off x="627707" y="1917071"/>
          <a:ext cx="10972800" cy="4692946"/>
        </p:xfrm>
        <a:graphic>
          <a:graphicData uri="http://schemas.openxmlformats.org/drawingml/2006/table">
            <a:tbl>
              <a:tblPr firstRow="1" bandRow="1">
                <a:tableStyleId>{2D5ABB26-0587-4C30-8999-92F81FD0307C}</a:tableStyleId>
              </a:tblPr>
              <a:tblGrid>
                <a:gridCol w="4978400"/>
                <a:gridCol w="609600"/>
                <a:gridCol w="5384800"/>
              </a:tblGrid>
              <a:tr h="961094">
                <a:tc>
                  <a:txBody>
                    <a:bodyPr/>
                    <a:lstStyle/>
                    <a:p>
                      <a:pPr algn="ctr"/>
                      <a:r>
                        <a:rPr lang="en-US" sz="6000" b="1" dirty="0" smtClean="0">
                          <a:ln>
                            <a:noFill/>
                          </a:ln>
                          <a:solidFill>
                            <a:srgbClr val="C00000"/>
                          </a:solidFill>
                          <a:effectLst>
                            <a:outerShdw blurRad="38100" dist="38100" dir="2700000" algn="tl">
                              <a:srgbClr val="000000">
                                <a:alpha val="43137"/>
                              </a:srgbClr>
                            </a:outerShdw>
                          </a:effectLst>
                        </a:rPr>
                        <a:t>Science</a:t>
                      </a:r>
                      <a:endParaRPr lang="en-US" sz="6000" b="1" dirty="0">
                        <a:ln>
                          <a:noFill/>
                        </a:ln>
                        <a:solidFill>
                          <a:srgbClr val="C00000"/>
                        </a:solidFill>
                        <a:effectLst>
                          <a:outerShdw blurRad="38100" dist="38100" dir="2700000" algn="tl">
                            <a:srgbClr val="000000">
                              <a:alpha val="43137"/>
                            </a:srgbClr>
                          </a:outerShdw>
                        </a:effectLst>
                      </a:endParaRP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600" b="1">
                        <a:ln>
                          <a:noFill/>
                        </a:ln>
                        <a:solidFill>
                          <a:srgbClr val="C00000"/>
                        </a:solidFill>
                        <a:effectLst>
                          <a:outerShdw blurRad="38100" dist="38100" dir="2700000" algn="tl">
                            <a:srgbClr val="000000">
                              <a:alpha val="43137"/>
                            </a:srgbClr>
                          </a:outerShdw>
                        </a:effectLst>
                      </a:endParaRP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6000" b="1" dirty="0" smtClean="0">
                          <a:ln>
                            <a:noFill/>
                          </a:ln>
                          <a:solidFill>
                            <a:srgbClr val="C00000"/>
                          </a:solidFill>
                          <a:effectLst>
                            <a:outerShdw blurRad="38100" dist="38100" dir="2700000" algn="tl">
                              <a:srgbClr val="000000">
                                <a:alpha val="43137"/>
                              </a:srgbClr>
                            </a:outerShdw>
                          </a:effectLst>
                        </a:rPr>
                        <a:t>Invention</a:t>
                      </a:r>
                      <a:endParaRPr lang="en-US" sz="6000" b="1" dirty="0">
                        <a:ln>
                          <a:noFill/>
                        </a:ln>
                        <a:solidFill>
                          <a:srgbClr val="C00000"/>
                        </a:solidFill>
                        <a:effectLst>
                          <a:outerShdw blurRad="38100" dist="38100" dir="2700000" algn="tl">
                            <a:srgbClr val="000000">
                              <a:alpha val="43137"/>
                            </a:srgbClr>
                          </a:outerShdw>
                        </a:effectLst>
                      </a:endParaRP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63006">
                <a:tc>
                  <a:txBody>
                    <a:bodyPr/>
                    <a:lstStyle/>
                    <a:p>
                      <a:pPr algn="ctr"/>
                      <a:r>
                        <a:rPr lang="en-US" sz="3600" b="0" dirty="0" smtClean="0">
                          <a:ln>
                            <a:noFill/>
                          </a:ln>
                          <a:solidFill>
                            <a:schemeClr val="tx2"/>
                          </a:solidFill>
                          <a:effectLst>
                            <a:outerShdw blurRad="38100" dist="38100" dir="2700000" algn="tl">
                              <a:srgbClr val="000000">
                                <a:alpha val="43137"/>
                              </a:srgbClr>
                            </a:outerShdw>
                          </a:effectLst>
                        </a:rPr>
                        <a:t>Replicable</a:t>
                      </a:r>
                      <a:endParaRPr lang="en-US" sz="3600" b="0" dirty="0">
                        <a:ln>
                          <a:noFill/>
                        </a:ln>
                        <a:solidFill>
                          <a:schemeClr val="tx2"/>
                        </a:solidFill>
                        <a:effectLst>
                          <a:outerShdw blurRad="38100" dist="38100" dir="2700000" algn="tl">
                            <a:srgbClr val="000000">
                              <a:alpha val="43137"/>
                            </a:srgbClr>
                          </a:outerShdw>
                        </a:effectLst>
                      </a:endParaRP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600" b="0" dirty="0">
                        <a:ln>
                          <a:noFill/>
                        </a:ln>
                        <a:solidFill>
                          <a:schemeClr val="tx2"/>
                        </a:solidFill>
                        <a:effectLst>
                          <a:outerShdw blurRad="38100" dist="38100" dir="2700000" algn="tl">
                            <a:srgbClr val="000000">
                              <a:alpha val="43137"/>
                            </a:srgbClr>
                          </a:outerShdw>
                        </a:effectLst>
                      </a:endParaRP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b="0" dirty="0" smtClean="0">
                          <a:ln>
                            <a:noFill/>
                          </a:ln>
                          <a:solidFill>
                            <a:schemeClr val="tx2"/>
                          </a:solidFill>
                          <a:effectLst>
                            <a:outerShdw blurRad="38100" dist="38100" dir="2700000" algn="tl">
                              <a:srgbClr val="000000">
                                <a:alpha val="43137"/>
                              </a:srgbClr>
                            </a:outerShdw>
                          </a:effectLst>
                        </a:rPr>
                        <a:t>Useful</a:t>
                      </a:r>
                      <a:endParaRPr lang="en-US" sz="3600" b="0" dirty="0">
                        <a:ln>
                          <a:noFill/>
                        </a:ln>
                        <a:solidFill>
                          <a:schemeClr val="tx2"/>
                        </a:solidFill>
                        <a:effectLst>
                          <a:outerShdw blurRad="38100" dist="38100" dir="2700000" algn="tl">
                            <a:srgbClr val="000000">
                              <a:alpha val="43137"/>
                            </a:srgbClr>
                          </a:outerShdw>
                        </a:effectLst>
                      </a:endParaRP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63006">
                <a:tc>
                  <a:txBody>
                    <a:bodyPr/>
                    <a:lstStyle/>
                    <a:p>
                      <a:pPr algn="ctr"/>
                      <a:r>
                        <a:rPr lang="en-US" sz="3600" b="0" dirty="0" smtClean="0">
                          <a:ln>
                            <a:noFill/>
                          </a:ln>
                          <a:solidFill>
                            <a:schemeClr val="tx2"/>
                          </a:solidFill>
                          <a:effectLst>
                            <a:outerShdw blurRad="38100" dist="38100" dir="2700000" algn="tl">
                              <a:srgbClr val="000000">
                                <a:alpha val="43137"/>
                              </a:srgbClr>
                            </a:outerShdw>
                          </a:effectLst>
                        </a:rPr>
                        <a:t>Generalizable</a:t>
                      </a: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600" b="0">
                        <a:ln>
                          <a:noFill/>
                        </a:ln>
                        <a:solidFill>
                          <a:schemeClr val="tx2"/>
                        </a:solidFill>
                        <a:effectLst>
                          <a:outerShdw blurRad="38100" dist="38100" dir="2700000" algn="tl">
                            <a:srgbClr val="000000">
                              <a:alpha val="43137"/>
                            </a:srgbClr>
                          </a:outerShdw>
                        </a:effectLst>
                      </a:endParaRP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b="0" dirty="0" smtClean="0">
                          <a:ln>
                            <a:noFill/>
                          </a:ln>
                          <a:solidFill>
                            <a:schemeClr val="tx2"/>
                          </a:solidFill>
                          <a:effectLst>
                            <a:outerShdw blurRad="38100" dist="38100" dir="2700000" algn="tl">
                              <a:srgbClr val="000000">
                                <a:alpha val="43137"/>
                              </a:srgbClr>
                            </a:outerShdw>
                          </a:effectLst>
                        </a:rPr>
                        <a:t>Novel</a:t>
                      </a:r>
                      <a:endParaRPr lang="en-US" sz="3600" b="0" dirty="0">
                        <a:ln>
                          <a:noFill/>
                        </a:ln>
                        <a:solidFill>
                          <a:schemeClr val="tx2"/>
                        </a:solidFill>
                        <a:effectLst>
                          <a:outerShdw blurRad="38100" dist="38100" dir="2700000" algn="tl">
                            <a:srgbClr val="000000">
                              <a:alpha val="43137"/>
                            </a:srgbClr>
                          </a:outerShdw>
                        </a:effectLst>
                      </a:endParaRP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61094">
                <a:tc>
                  <a:txBody>
                    <a:bodyPr/>
                    <a:lstStyle/>
                    <a:p>
                      <a:pPr algn="ctr"/>
                      <a:r>
                        <a:rPr lang="en-US" sz="3600" b="0" dirty="0" smtClean="0">
                          <a:ln>
                            <a:noFill/>
                          </a:ln>
                          <a:solidFill>
                            <a:schemeClr val="tx2"/>
                          </a:solidFill>
                          <a:effectLst>
                            <a:outerShdw blurRad="38100" dist="38100" dir="2700000" algn="tl">
                              <a:srgbClr val="000000">
                                <a:alpha val="43137"/>
                              </a:srgbClr>
                            </a:outerShdw>
                          </a:effectLst>
                        </a:rPr>
                        <a:t>Peer-reviewed</a:t>
                      </a:r>
                      <a:endParaRPr lang="en-US" sz="3600" b="0" dirty="0">
                        <a:ln>
                          <a:noFill/>
                        </a:ln>
                        <a:solidFill>
                          <a:schemeClr val="tx2"/>
                        </a:solidFill>
                        <a:effectLst>
                          <a:outerShdw blurRad="38100" dist="38100" dir="2700000" algn="tl">
                            <a:srgbClr val="000000">
                              <a:alpha val="43137"/>
                            </a:srgbClr>
                          </a:outerShdw>
                        </a:effectLst>
                      </a:endParaRP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600" b="0">
                        <a:ln>
                          <a:noFill/>
                        </a:ln>
                        <a:solidFill>
                          <a:schemeClr val="tx2"/>
                        </a:solidFill>
                        <a:effectLst>
                          <a:outerShdw blurRad="38100" dist="38100" dir="2700000" algn="tl">
                            <a:srgbClr val="000000">
                              <a:alpha val="43137"/>
                            </a:srgbClr>
                          </a:outerShdw>
                        </a:effectLst>
                      </a:endParaRP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b="0" dirty="0" smtClean="0">
                          <a:ln>
                            <a:noFill/>
                          </a:ln>
                          <a:solidFill>
                            <a:schemeClr val="tx2"/>
                          </a:solidFill>
                          <a:effectLst>
                            <a:outerShdw blurRad="38100" dist="38100" dir="2700000" algn="tl">
                              <a:srgbClr val="000000">
                                <a:alpha val="43137"/>
                              </a:srgbClr>
                            </a:outerShdw>
                          </a:effectLst>
                        </a:rPr>
                        <a:t>Non-obvious</a:t>
                      </a:r>
                      <a:endParaRPr lang="en-US" sz="3600" b="0" dirty="0">
                        <a:ln>
                          <a:noFill/>
                        </a:ln>
                        <a:solidFill>
                          <a:schemeClr val="tx2"/>
                        </a:solidFill>
                        <a:effectLst>
                          <a:outerShdw blurRad="38100" dist="38100" dir="2700000" algn="tl">
                            <a:srgbClr val="000000">
                              <a:alpha val="43137"/>
                            </a:srgbClr>
                          </a:outerShdw>
                        </a:effectLst>
                      </a:endParaRP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AutoShape 2" descr="data:image/jpeg;base64,/9j/4AAQSkZJRgABAQAAAQABAAD/2wCEAAkGBw0NDxUMDRIPDA4NDw8NDQ8PDxAODw0QFhEWFhUVFhQYHCogGBwnHBUVIzEhKSkrLi4uFx8zODMsNygtLisBCgoKBQUFDgUFDisZExkrKysrKysrKysrKysrKysrKysrKysrKysrKysrKysrKysrKysrKysrKysrKysrKysrK//AABEIAOEA4QMBIgACEQEDEQH/xAAcAAADAAMBAQEAAAAAAAAAAAAAAgMFBgcIBAH/xABIEAACAgECAwUEBgYGCAcBAAABAgADBAURBhIhBzFBUWETInGBFCMyQlKRCENikqHBJDNygqKxFRY0c5Oy0fBTY4Ojs8LhJf/EABQBAQAAAAAAAAAAAAAAAAAAAAD/xAAUEQEAAAAAAAAAAAAAAAAAAAAA/9oADAMBAAIRAxEAPwDuMIQgEIQgEIQgEJLJyK6Ua21lqrrBZ3dgiIo7yWPQCcp4p7aKVc4mi0nUcgkqLWV/YA/sqPes+PQepgdYttWtS7sqIo3ZmIVVHmSe6aJxB2v6HhbqlrZ1g+7iKLF/4hIT8iZyzL0fWdYb2utZbhN9xjIQQvf3Iv1aH16nzmW07hvAxNjVSjOP1lv1r7+YLd3y2gfVldsOs5nTTNOWtDvy2Xc9248Dv7ig+nWYnI1bi/K62Zq4gP3KzXWVG3nUhP8AGZ97JBngay+harZ1u1XLY/7y+z+LWCfFbwMr9bcq2xvNk3P8WM25nkXeBqH+pRrPNTlOh8PqyD+YefluHr1HvUZ2Q+3d7PMvrf8AiQP4zaXeRd4Gu1do3EuCwWzJuO3TlyK67Q2w/Eykn4gzaNG7es9SFzMSjKHTrQz0Pt4nY8wP8J8OQFcFXCup71YBgfkZrOo8PAH2uITVYpDKvMQAQdwVbvU/99IHddA7YNDzdle1sCw/dylCL/xFJUfMib5RelqiytlsRhurowZWHmCOhnl7QeINNvf6FxJjK/co1GpTTmVNtsDcU/rhtt7xBPT73hvA7OdW0sDO4X1A5FFgFq0M6AXqR0I/VW7jbqQsDtsJyTh/tiNNv0HiDGfTchfdNorcV/Fqz7yj1HMD6CdVw8uq+tbqHS6qwcyWVsHRx5hh0MC0IQgEIQgEIQgEIQgEIQgEIQgE1bjnjvB0SrmyG9re43pxayPa2ep/Av7R8jtuekwfad2l16T/AEHCAytSs2AQe+uNzfZLgd7HcbJ8z0235vofC7vadS1ZjlZlre0K2HnVG8C34iO4DuHyGwJnW6xxM4v1CxsPT9+anGTdVK+BCn7R/bbz6DbpNi0vS8bCT2eNWtY+83e7/wBpj1P+U+t7JF3gO7yLPEZ5JngOzyLPEd5B3gUd5B3iO8i7wHd5F3iO8i7wHd5FniM8g7wPm1XBTIXr0cfYfxHofMTM9lfaBdouQNOziTp9r7Hfc/Q3Y/1ifsE/aHzHXcHEu8xerYwtXmH20+z6jxED1Rr3D2n6tSKsyqvJrI5q3+8m/c1dg6j5HrOTZ3CWucKO2bolr6hgc3PfiuvO4XxL1r9ruHvpsR4jYGfd2AcZm+o6LktvZjKbMNmJJejf3q9z+EkbD8J27lnY4Gn8A9oeDrictZ+j5aqGtxXPvDzZG/WL6jqOm4G4m4TmPaB2Xrkv/pPRiMDUq29rtWfZV5Dd+4I+xZ+13Hx7943Zr2kNlv8A6J1cfRdUpPsvfX2QymHeOX7tn7Pce8eQDpkIQgEIQgEIQgEIQgE532sdoQ0msYeHtbqWSNq1A5/o6t0DlfFj91fPqeg2Oe7QeLqdEwmyn2e5vq8WrfrbaR03/ZHeT5DzInFOFNMutsbWdQJty8pjanP1KBvv7eBI6AeA2+QfTwpw2cYnNzCbs64l2Zzzmot1b3j3udzu3yHiTsTvEd5FngO7yLPFZ5F3gO7yDvEd5F3gO7yLvEd5F3gOzyLvL6bhXZlyYtA57bW5V36KB3lmPgANyfhOv6H2d6djoPbp9Nu2997d+Tfx5a99gPjufWBxN3kXed71LgHSchOT6OlB67Pj/Uup8+nQ/MGcY4z4bv0nI9jYfaVWAvj3AbCxQeoI8GG43HqD4wMI7yLPEd5F3gO7yLPEd5B3gLpupWabn1Z9HRqbVuA7uYb7Oh9GBIPo09gYGXXkVJkVHmrvrS2th95GUMD+RnjPP6rv5GekuwvVTlaLWjEs2HbbiMT5Ah0HwCWKPlA6DND7TezyrWK/pOPtj6lQAaLh7vteXqEcj+Dd4PpN8hA5l2V8f2ZTnRdW3p1TG5kBs905ITvB/wDMAHXzA38502cz7XeBHzVGr6dvXqeFy2fV9GyVTqNtv1i7bqfHu8tsx2XcbpreHzPypmY+yZdY6An7tqj8LbH4EEeRIbpCEIBCEIBEutWtTY5CIil3YnYKoG5JPltHnKe3rid6MavSMY/0jUSBaFPvDH325e/pztsPUK48YGh6rqTcTaq2ZZv/AKOwj7PGrYHldd+m482PvN6bL5TZmeY3RdPXDx0x123Ub2MPv2H7R/78AJ9TPAZnkXeI7yLvAd3kXeI7yLvAd3kXeI7yLvAd3kHeI7yLvA6T2LVI2TkWnYvXTUiHxAd2Lf8AIs67PO3AnE40vNF9m5x7VNOQFG5VCQQ4HiVI328iZ6DxMqq+tbqXW2qxQyOjBkdT4gjvgWnPu26hG0wWttz05NRrPj7wZWH5Hf5ToBM4V2ycZ05zpp2IwtoxnNl9qndLL9ioVSPtBQW3PdufSBzpnkWeTd5F3gO7yLvEd5F3gftzbg/Cdv8A0acgnHzKfBLqLB8XRgf/AIxOEO87l+jPWfZ5z+BfEUH1AtJ/5hA7ZCEIBOI8f6bbwzq1fEeAp+iZNns86lRsoLbGxfQOBzDydfgJ20mYviLSaNRxbcHIG9WRWUYgAlD3q67/AHlIDD1ED7NNzqsqlMqhhZTfWttbDxVhuPh8J9M492K6tdg5GRwvmna3Fsssxd+gYb72KvodxYPRmM7DAIQhA/GYAEnoACST3ATzSmoHWdYyNXbc01N7PEB3ACDda+h7vdBYjzadg7ZNc+gaPeVO1mUBh1ddjvYDz/4A85JwtifR8OtT0awe2fwO7dRv8F5R8oGad5F3iO8i7wHd5F3iO8i7wHZ5F3k3eRd4Du8i7xHeRd4Du8i7xHeRd4Du8+rTOIM7B3+h5F2NzdWWt/cJ8yh3Un12mLd5F3gZzVuLtUzENWVl5F1Z6MnMtaONttmWsAMOvcZgGeI7yLvAd3kXeIzyLPAd3kWeKTPyAT0l+jxp7U6S17Db6XlWOh860Vax/iWyeccel7XWqsF3sZURR3szHYAfMz2TwtpK6dg0YK7f0elK2I7mfbd2+bFj84GWiM0Vmk2aAzPJM0VmkmaByjtkxbNPzMTiXFH1lFqUZAHQPtuU5tvBl9ohPlyidh03Nryqa8mk81V9aXVnzRlDD+Bmt8W6SNRwb8E7b31MK9+4Wj3qz8mCzXf0f9bORprYVh+t06417H7Qqs3ZNweo972g/uwOnwhCBw79IDNORm4WlAnlAbIuA7jzvyKfiAln70xjP5dJ8nHGV9J4myGPVcRFqTv6ctSqf8TtGd4Ds8i7xHeQd4FHeQd4jvIu8B3eRd4jvIu8B3eRd5N3kXeA7vIu8RnkXeA7vIu8R3kHeBR3kGeIzyZMBmeJCEAhCZ3g7hfJ1jKXDxhsPtXWkEpj179Xb+Q8T0gbv2DcJfS8w6pcu+PgN9VuARZlbbr+4CG+JSeiGaY3QtJx9Oxq8HFHLTQvKu/2nPezsfFidyfjPrZoDM0mzRGaTZoDM0kzxWeSZoDM85jwU/8AozizJwuq06lW9la7AKXIF4I+H1yidHZpzDtBf6Hrul6iNxzWJS569VS4c3+G4wO6whCB5artNuqaheepbLv7zvsGvcgfD3R+U+53mA4dvNj5F577becn4lj/ADmWd4Du8izxGeRd4DvZIvZJu8i7wKO8g7xHeRZ4Du8i7xHeRZ4Du8izybvIs8B3skmeKTPyAQhCAQma0DhPU9SIGFjXXqd/rAvLSNu/e1tlH5zrPCXYfWhF2r2i49/0XHZlT+/b0J+CgfGBzDgvgrO1q72eMvJSrAX5Lgiqkd/f95tu5R1+A6z0xwlwziaPjDExF79mutbb2l77faY/5DuEyeJjU49a0Y6JRVWNkrrUIij0AjM8BmaSZorPJM8BmeTZ4jPJs0BmaSZ4rNJM0Bmac07ca98Oi4dGqy+RSOhHPUx6f8MTorPND7Y1DaXv+DJpYfk4/nA6B/rU/kITzL/rRm/j/wA5+wPs0FDU11J6Gu3kPnuCw/lMm7z5cxTVqedSe9czIH7t7j+cHeBR3kHeI7yLvAd3kXeI7yLvAd3kXeI7yDvAo7yDvEZ5keHeH8zVMgYmHWbbG6se5Kk8Xdu5VH/4Nz0gYxmm18Mdm+s6oA9FBqpbuvyD7GojwI3HMw9VBncOBeyXTtMC3ZKrqGYNm9pYu9NLd/1dZ6bg7e8evTpt3TosDiekdgFQG+dmWOT3pjVqgH9999/3RNnxexbh+sbPXff62ZFgI/c5Z0QmIzQNGTsi4cU7/RC23g2TkkflzzMYHBmjYpDUYOIjJ9lzStli+vO+539d5nGaSZoDFvDwHQDwEmzRWaSZ4DM0mzRGeSZoDs8kzxWaSZoDM8mzRGaTZoDM8kzRWeSZoDs80ftds/8A5hHnfSB/iP8AKbgzTn/bJcPoNSeLZSt8lqs3/wCYQOTfQ7fwN+U/J6Q/1NH/AIC/uz8gct7TcU43EOSD3X8ly+vPWrH/ABBpgmedC/SK041ZmJqIB2tqfGsOx5Qa35hufMixv3TOaO8B3eRd5N3kXeBR3kHeI7yLvAdnkmaKTPyBl+FuHsnVstMHFG9lh3ZjvyU1j7TufAD+JIHeRPV3B3CmJo2MMXFXr0N1zAe0yH/Ex/yHcJguyLgtdHwQ9q7ZuYFtySQOaobe5SP7O/X9on0m9EwP2KWis0kzQGZpNmis0kzwGZpNniM0kzwHZpJnis8kzQGZpNniM0mzwGZpJmis0kzwHZ5JniM8mzwGZpJnis0kzQHZpoHHtf0zUdO04bMLbwXXvBV7UXcjy2Vv4zeGaanwjUNQ4s5uhTTaXfz3KLyfmLLv4QO9bT9hCBofbXof07RrSo5rMMrm1/BNxZ/7bP09BPNFVu6j06H5T2hbWrqUYBlYFWB7mBGxBnj/AIw0N9K1C/AbflqsJpJ+/S3vVtv58pG/qCIGNd5F3iO8mTA/WaLCEAm99jHDo1HVqzYOajCH0y0HuYoR7NT/AHyp28QpmiT0D+jjp4TCyMwjZr8kUAkd6VVhunpvafygdgLSbPEZpNmgMzSTNFZ5NngMzyTNMdr+tUafjWZmQSKqV5iBsWc9yooPexOwE8/cSdqOrZrn2NrafT9yrGYo4H7Vo2Yn8h6QPRrPJM08z6V2g61ivzjLuyBv7yZTtkow8vfJI+RBnb+CeL6dYx/aoPZXVELkU778jHuYHxU7Hb4EeEDZWaSZorNJM8B2eSZorPJM8BmeSZorPJM0BmaTZorPJM0BmaSZ4rPJM8CWo5y49L5D/ZpRrD67Dfb593zn7+jzpT/R8nVbtzZnX8iE/eSvcsw+Luw/uTTu0XNd1q0vHHPfm2IOQbbsOcBF6/ifb90zvfDOjpp2HTg17FcapKyQNudtvfb5sSfnAycIQgE4/wDpCcK+3x01eld7cQCrJ2HVsdm91v7rH8nJ8J2CSy8eu6tqbVFldqNXYjDdXRhswI8iCYHiGE2btC4Us0bPfEbdqW+txLD+tpJ6dfMfZPqPIiazAIQhAJ6e7FFC6FjkfffJY/H6Q6//AFE8wz0x2K3htDoUfq7MlD6H27N/kwgb4zSTNFZ5JngMzyTPFZpJmgcy7fchxh49Y3CPksz9ehK1+7v+8Zw6el+P+HRq2E2MpC3Iwux2b7IsAI5T6EEj03B8J5w1DBuxbGoyEam2s7MjjYj/AKj17jA+edB7FL3XUXQE8lmLZzjwPK6EHb4/5maAiliFAJJOwAG5J8gJ2rsq4UswKmzMpfZ5GSoRK2Gz007g+8PBmIB28OUb9dwA6EzSTPFZ5JmgMzSbNEZ5NmgMzSTPFZ5JngOzyTPFZ5JmgMzyGReqKbHIVEUu7HuVQNyYM003i7Lvzb69DwRz35Lotux6AHqFJHcAPeY+AHxgZ3sd0p9W1S3Xr1PsMQ+yxFbu9qV2A7/uodz62Azu8xPCug06Xh1YFH2KU2ZttjY56u59SST/AAmWgEIQgEIQgaj2mcGV63hGkcqZVO9mHae5X26ox/C22x8uh67bTyjm4luPa9F6NVbU7V2Iw2ZGB2IM9uTlvbD2bDVEOo4KgZ9S/WIOn0ytR0H+8A7j4jp4DYPN0IzoVJVgVZSVYEbEEdCCPCLAJ3H9H3UgcbJwj9qq9MkDzWxAh/I1r+c4dNr7MuIRpupV2ueWi7+jZB8FRyNmPorBT8AYHptnkmaKzSTNAZnk2eIzSbNAZmnwalp+NlALk005AX7Pta1s5fhuOk+hnkmeB8OFo2DjNz4+Pj0P3c9dSK37224n2M8Rmk2aAzNJM0VmkmaA7NJM8VnkmeAzPJM8VmkmaA7PJM8VmmK13WacKo22ncnpXWD71jeQ9PM+ECPFWvrgU8w2a6zdaUPifFj6D+PdNx7F+CHwqjq2cCc7OXmVXHv49THfr5O3QnyGw6dZrvZVwPdqV44g1Zfqtw+DjsPds2+y5U91Y+6PvHr3fa7lAIQhAIQhAIQhAIQhA5V2sdli6kG1DTlWvPA5ratwqZmw8+5bPXuPj5zztkY9lTtVarVWVsVdHUo6MO8FT1Bnt6aT2hdnGFra+0P9FzUG1eSig8426Lav319e8eB23BDylCZzirhTP0i72GbUU339nau7U3DzR/H4dCPECYOB33sq4uGfijEub+l4iBTufevpGwV+veR0U/I+M3ZmnljSNTvwrkysdjXbUd1PeD5gjxBHQiegeEeLcfVaeevau9APb0E7tWfMeanwP5wNiZpJniM8mzQGZpJmis0kzQGZpNmis8kzwGZ5Jnis8kzwHZ5Jmis0kzQGZpJmiW2qoLMQqqN2ZiAFHmSe6apm8S3ZVowdIrfLyLCVDqhYL4EqPED8R90d/dAynEPEVGCvvnntYb11A9W9T+FfX8p9/Z72cZOqWrrGugino+NhsOX2o71Lr92vyXvbvPT7Wwdn3ZKmK41HVyM3OJ9otZPPTQ3gTv8A1jj8h4b7AzqkD8VQBsAAANgB0AE/YQgEIQgEIQgEIQgEIQgEIQgfJqmm4+ZU2PlVV5FL/arsUMp8j17iPA94nFuM+wxgWv0azcdT9EvbqPSu3x8gG/endIQPFWr6Rl4NhozKbca0fdsQruPMHuYeo6SWn592LYt+O7U2od1dT1Hp6j0PSez9T0vGzKzTlVVZNZ68lqLYu/nse4+s5rxD2G6XkbvhWW6e56hf9oo/dY8w/e+UDVOF+0vHyQKs/lxLu72v6iw+ZP6s/Hp6+E3j2gYBlIZWG4IO4I8wfGcu1nsT1zHJNAozk3PL7G0I/L4ErZtsfQEzBUY3EWjnYU5uMveVah3obxPQgr8x1gdqZ5JnnMcDtRtGwycdLPNqnNZ/dbff8xMtV2k6e32kyaz47ojD8w2/8IG6M8kzzVG7QdN/Fcf/AEj/ANZ8l3aNgj7KZLnw9ytQfnz/AMoG4s8kzTTquMMzK6YOn5GRvuFYCy0E/BE/nMli8NcYZ/dTXptZ+9YUq/Me84/KBlsrKrqXntdKl/E7BR+Zmr5/GtPMKcKt825jyoFVgrN5AbczfAD5zcdH7DEZhdq2ZblvsN0p3Ub+INr7sw+SzpfD/C2naYvLg49WOdtmcLzWuP2rG3ZvmYHG9F7Mda1gi7V7Dp2LuGGOoHtSPSvuT4sSR5TsfC/CuBpNXscGpatwPaWH3rrj5u56n4dw8AJmoQCEIQCEIQCEIQCEIQCEIQCEIQCEIQCEIQCEIQCEIQNG40+239g/5TzJrv8AtNn9owhA+Cd97O/6iv4whA7JX3D4RoQgEIQgEIQgEIQgEIQgEIQgEIQgf//Z"/>
          <p:cNvSpPr>
            <a:spLocks noChangeAspect="1" noChangeArrowheads="1"/>
          </p:cNvSpPr>
          <p:nvPr/>
        </p:nvSpPr>
        <p:spPr bwMode="auto">
          <a:xfrm>
            <a:off x="207433" y="-2065338"/>
            <a:ext cx="5740400" cy="4305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File:Armigeri defensores seniores shield pattern.sv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86401" y="3920153"/>
            <a:ext cx="1490951" cy="137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507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925" y="17811"/>
            <a:ext cx="11579382" cy="1325563"/>
          </a:xfrm>
        </p:spPr>
        <p:txBody>
          <a:bodyPr>
            <a:noAutofit/>
          </a:bodyPr>
          <a:lstStyle/>
          <a:p>
            <a:pPr algn="ctr"/>
            <a:r>
              <a:rPr lang="en-US" sz="6600" b="1" dirty="0" smtClean="0">
                <a:solidFill>
                  <a:schemeClr val="tx2"/>
                </a:solidFill>
                <a:latin typeface="+mn-lt"/>
              </a:rPr>
              <a:t>50 years of excellence</a:t>
            </a:r>
            <a:endParaRPr lang="en-US" sz="6600" b="1" dirty="0">
              <a:solidFill>
                <a:schemeClr val="tx2"/>
              </a:solidFill>
              <a:latin typeface="+mn-lt"/>
            </a:endParaRPr>
          </a:p>
        </p:txBody>
      </p:sp>
      <p:pic>
        <p:nvPicPr>
          <p:cNvPr id="7170" name="Picture 2" descr="http://jamia.oxfordjournals.org/content/jaminfo/13/3/356/F2.lar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54313" y="1189473"/>
            <a:ext cx="6869914" cy="55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186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69" y="134296"/>
            <a:ext cx="11103943" cy="1089605"/>
          </a:xfrm>
        </p:spPr>
        <p:txBody>
          <a:bodyPr>
            <a:normAutofit/>
          </a:bodyPr>
          <a:lstStyle/>
          <a:p>
            <a:pPr algn="ctr"/>
            <a:r>
              <a:rPr lang="en-US" sz="3600" b="1" dirty="0" err="1" smtClean="0">
                <a:solidFill>
                  <a:schemeClr val="tx2"/>
                </a:solidFill>
              </a:rPr>
              <a:t>Schinazi’s</a:t>
            </a:r>
            <a:r>
              <a:rPr lang="en-US" sz="3600" b="1" dirty="0" smtClean="0">
                <a:solidFill>
                  <a:schemeClr val="tx2"/>
                </a:solidFill>
              </a:rPr>
              <a:t> Laboratory </a:t>
            </a:r>
            <a:r>
              <a:rPr lang="en-US" sz="3600" b="1" dirty="0">
                <a:solidFill>
                  <a:schemeClr val="tx2"/>
                </a:solidFill>
              </a:rPr>
              <a:t>of Biochemical </a:t>
            </a:r>
            <a:r>
              <a:rPr lang="en-US" sz="3600" b="1" dirty="0" smtClean="0">
                <a:solidFill>
                  <a:schemeClr val="tx2"/>
                </a:solidFill>
              </a:rPr>
              <a:t>Pharmacology</a:t>
            </a:r>
            <a:endParaRPr lang="en-US" sz="3600" b="1" dirty="0">
              <a:solidFill>
                <a:schemeClr val="tx2"/>
              </a:solidFill>
            </a:endParaRPr>
          </a:p>
        </p:txBody>
      </p:sp>
      <p:sp>
        <p:nvSpPr>
          <p:cNvPr id="6" name="TextBox 5"/>
          <p:cNvSpPr txBox="1"/>
          <p:nvPr/>
        </p:nvSpPr>
        <p:spPr>
          <a:xfrm>
            <a:off x="683669" y="1298134"/>
            <a:ext cx="6892031"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prstClr val="black"/>
                </a:solidFill>
              </a:rPr>
              <a:t>Dr. </a:t>
            </a:r>
            <a:r>
              <a:rPr lang="en-US" sz="2000" dirty="0" err="1">
                <a:solidFill>
                  <a:prstClr val="black"/>
                </a:solidFill>
              </a:rPr>
              <a:t>Schinazi’s</a:t>
            </a:r>
            <a:r>
              <a:rPr lang="en-US" sz="2000" dirty="0">
                <a:solidFill>
                  <a:prstClr val="black"/>
                </a:solidFill>
              </a:rPr>
              <a:t> lab was established in 1983 at the Atlanta VAMC and </a:t>
            </a:r>
          </a:p>
          <a:p>
            <a:pPr marL="285750" indent="-285750">
              <a:buFont typeface="Arial" panose="020B0604020202020204" pitchFamily="34" charset="0"/>
              <a:buChar char="•"/>
            </a:pPr>
            <a:r>
              <a:rPr lang="en-US" sz="2000" dirty="0">
                <a:solidFill>
                  <a:prstClr val="black"/>
                </a:solidFill>
              </a:rPr>
              <a:t>Staff of 23 PhD researchers, 3 graduate students, 3 support personnel</a:t>
            </a:r>
          </a:p>
          <a:p>
            <a:pPr marL="285750" indent="-285750">
              <a:buFont typeface="Arial" panose="020B0604020202020204" pitchFamily="34" charset="0"/>
              <a:buChar char="•"/>
            </a:pPr>
            <a:r>
              <a:rPr lang="en-US" sz="2000" dirty="0">
                <a:solidFill>
                  <a:prstClr val="black"/>
                </a:solidFill>
              </a:rPr>
              <a:t>Ongoing projects are primarily funded by multiple grants from the NIH, including one from Emory’s Center for AIDS Research (CFAR)</a:t>
            </a:r>
          </a:p>
          <a:p>
            <a:pPr marL="285750" indent="-285750">
              <a:buFont typeface="Arial" panose="020B0604020202020204" pitchFamily="34" charset="0"/>
              <a:buChar char="•"/>
            </a:pPr>
            <a:r>
              <a:rPr lang="en-US" sz="2000" dirty="0">
                <a:solidFill>
                  <a:prstClr val="black"/>
                </a:solidFill>
              </a:rPr>
              <a:t>Founder of </a:t>
            </a:r>
            <a:r>
              <a:rPr lang="en-US" sz="2000" b="1" dirty="0">
                <a:solidFill>
                  <a:prstClr val="black"/>
                </a:solidFill>
              </a:rPr>
              <a:t>4 biotech/pharmaceutical companies</a:t>
            </a:r>
          </a:p>
          <a:p>
            <a:pPr marL="285750" indent="-285750">
              <a:buFont typeface="Arial" panose="020B0604020202020204" pitchFamily="34" charset="0"/>
              <a:buChar char="•"/>
            </a:pPr>
            <a:r>
              <a:rPr lang="en-US" sz="2000" dirty="0">
                <a:solidFill>
                  <a:prstClr val="black"/>
                </a:solidFill>
              </a:rPr>
              <a:t>Secured more than </a:t>
            </a:r>
            <a:r>
              <a:rPr lang="en-US" sz="2000" b="1" dirty="0">
                <a:solidFill>
                  <a:prstClr val="black"/>
                </a:solidFill>
              </a:rPr>
              <a:t>90 US and international patents</a:t>
            </a:r>
          </a:p>
          <a:p>
            <a:pPr marL="285750" indent="-285750">
              <a:buFont typeface="Arial" panose="020B0604020202020204" pitchFamily="34" charset="0"/>
              <a:buChar char="•"/>
            </a:pPr>
            <a:r>
              <a:rPr lang="en-US" sz="2000" b="1" dirty="0">
                <a:solidFill>
                  <a:prstClr val="black"/>
                </a:solidFill>
              </a:rPr>
              <a:t>Over 480 peer reviewed papers and 7 books</a:t>
            </a:r>
          </a:p>
        </p:txBody>
      </p:sp>
      <p:sp>
        <p:nvSpPr>
          <p:cNvPr id="7" name="TextBox 6"/>
          <p:cNvSpPr txBox="1"/>
          <p:nvPr/>
        </p:nvSpPr>
        <p:spPr>
          <a:xfrm>
            <a:off x="8589688" y="1866524"/>
            <a:ext cx="2525564" cy="147732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a:solidFill>
                  <a:prstClr val="white"/>
                </a:solidFill>
              </a:rPr>
              <a:t>Important discoveries:</a:t>
            </a:r>
          </a:p>
          <a:p>
            <a:pPr marL="285750" indent="-285750">
              <a:buFont typeface="Arial" panose="020B0604020202020204" pitchFamily="34" charset="0"/>
              <a:buChar char="•"/>
            </a:pPr>
            <a:r>
              <a:rPr lang="en-US" dirty="0">
                <a:solidFill>
                  <a:prstClr val="white"/>
                </a:solidFill>
              </a:rPr>
              <a:t>HIV/AIDS drugs taken by 90% of individuals receiving treatment</a:t>
            </a:r>
          </a:p>
          <a:p>
            <a:pPr marL="285750" indent="-285750">
              <a:buFont typeface="Arial" panose="020B0604020202020204" pitchFamily="34" charset="0"/>
              <a:buChar char="•"/>
            </a:pPr>
            <a:r>
              <a:rPr lang="en-US" dirty="0">
                <a:solidFill>
                  <a:prstClr val="white"/>
                </a:solidFill>
              </a:rPr>
              <a:t>10 NDAs at the FDA</a:t>
            </a:r>
          </a:p>
        </p:txBody>
      </p:sp>
      <p:sp>
        <p:nvSpPr>
          <p:cNvPr id="8" name="TextBox 7"/>
          <p:cNvSpPr txBox="1"/>
          <p:nvPr/>
        </p:nvSpPr>
        <p:spPr>
          <a:xfrm>
            <a:off x="0" y="4549677"/>
            <a:ext cx="12022667"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prstClr val="black"/>
                </a:solidFill>
              </a:rPr>
              <a:t>Current research focus: </a:t>
            </a:r>
          </a:p>
          <a:p>
            <a:pPr marL="800100" lvl="1" indent="-342900">
              <a:buFont typeface="+mj-lt"/>
              <a:buAutoNum type="arabicPeriod"/>
            </a:pPr>
            <a:r>
              <a:rPr lang="en-US" dirty="0">
                <a:solidFill>
                  <a:prstClr val="black"/>
                </a:solidFill>
              </a:rPr>
              <a:t>Developing a number of approaches to the treatment of infections caused by HIV, </a:t>
            </a:r>
            <a:r>
              <a:rPr lang="en-US" dirty="0" smtClean="0">
                <a:solidFill>
                  <a:prstClr val="black"/>
                </a:solidFill>
              </a:rPr>
              <a:t>herpes viruses</a:t>
            </a:r>
            <a:r>
              <a:rPr lang="en-US" dirty="0">
                <a:solidFill>
                  <a:prstClr val="black"/>
                </a:solidFill>
              </a:rPr>
              <a:t>, HBV, HCV, and Dengue virus</a:t>
            </a:r>
          </a:p>
          <a:p>
            <a:pPr marL="1200150" lvl="2" indent="-285750">
              <a:buFont typeface="Arial" panose="020B0604020202020204" pitchFamily="34" charset="0"/>
              <a:buChar char="•"/>
            </a:pPr>
            <a:r>
              <a:rPr lang="en-US" dirty="0">
                <a:solidFill>
                  <a:prstClr val="black"/>
                </a:solidFill>
              </a:rPr>
              <a:t>antiviral agents as well as synthetic, biochemical, pharmacological, and molecular genetic approaches, including molecular modeling and gene therapy</a:t>
            </a:r>
          </a:p>
          <a:p>
            <a:pPr marL="1200150" lvl="2" indent="-285750">
              <a:buFont typeface="Arial" panose="020B0604020202020204" pitchFamily="34" charset="0"/>
              <a:buChar char="•"/>
            </a:pPr>
            <a:r>
              <a:rPr lang="en-US" dirty="0" err="1">
                <a:solidFill>
                  <a:prstClr val="black"/>
                </a:solidFill>
              </a:rPr>
              <a:t>preclinically</a:t>
            </a:r>
            <a:r>
              <a:rPr lang="en-US" dirty="0">
                <a:solidFill>
                  <a:prstClr val="black"/>
                </a:solidFill>
              </a:rPr>
              <a:t> develop in-house compounds for the prevention and treatment of these important pathogens</a:t>
            </a:r>
          </a:p>
          <a:p>
            <a:pPr marL="800100" lvl="1" indent="-342900">
              <a:buFont typeface="+mj-lt"/>
              <a:buAutoNum type="arabicPeriod" startAt="2"/>
            </a:pPr>
            <a:r>
              <a:rPr lang="en-US" dirty="0">
                <a:solidFill>
                  <a:prstClr val="black"/>
                </a:solidFill>
              </a:rPr>
              <a:t>Development of treatments for the protozoa Cryptosporidium </a:t>
            </a:r>
            <a:r>
              <a:rPr lang="en-US" dirty="0" err="1">
                <a:solidFill>
                  <a:prstClr val="black"/>
                </a:solidFill>
              </a:rPr>
              <a:t>parvum</a:t>
            </a:r>
            <a:endParaRPr lang="en-US" dirty="0">
              <a:solidFill>
                <a:prstClr val="black"/>
              </a:solidFill>
            </a:endParaRPr>
          </a:p>
        </p:txBody>
      </p:sp>
    </p:spTree>
    <p:extLst>
      <p:ext uri="{BB962C8B-B14F-4D97-AF65-F5344CB8AC3E}">
        <p14:creationId xmlns:p14="http://schemas.microsoft.com/office/powerpoint/2010/main" val="3014080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44755416"/>
              </p:ext>
            </p:extLst>
          </p:nvPr>
        </p:nvGraphicFramePr>
        <p:xfrm>
          <a:off x="208230" y="700215"/>
          <a:ext cx="11688301" cy="5459758"/>
        </p:xfrm>
        <a:graphic>
          <a:graphicData uri="http://schemas.openxmlformats.org/drawingml/2006/table">
            <a:tbl>
              <a:tblPr firstRow="1" firstCol="1" bandRow="1">
                <a:tableStyleId>{5C22544A-7EE6-4342-B048-85BDC9FD1C3A}</a:tableStyleId>
              </a:tblPr>
              <a:tblGrid>
                <a:gridCol w="5000767"/>
                <a:gridCol w="2262252"/>
                <a:gridCol w="2262252"/>
                <a:gridCol w="2163030"/>
              </a:tblGrid>
              <a:tr h="852968">
                <a:tc>
                  <a:txBody>
                    <a:bodyPr/>
                    <a:lstStyle/>
                    <a:p>
                      <a:pPr marL="0" marR="0" algn="ctr">
                        <a:lnSpc>
                          <a:spcPct val="107000"/>
                        </a:lnSpc>
                        <a:spcBef>
                          <a:spcPts val="0"/>
                        </a:spcBef>
                        <a:spcAft>
                          <a:spcPts val="0"/>
                        </a:spcAft>
                      </a:pPr>
                      <a:r>
                        <a:rPr lang="en-US" sz="2400" dirty="0" smtClean="0">
                          <a:effectLst/>
                        </a:rPr>
                        <a:t>Phase of Innovation</a:t>
                      </a:r>
                      <a:endParaRPr lang="en-US" sz="24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400">
                          <a:effectLst/>
                        </a:rPr>
                        <a:t>Average institution</a:t>
                      </a:r>
                      <a:endParaRPr lang="en-US" sz="2400">
                        <a:effectLst/>
                        <a:latin typeface="Calibri"/>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2400" dirty="0">
                          <a:effectLst/>
                        </a:rPr>
                        <a:t>Top 25% institution</a:t>
                      </a:r>
                      <a:endParaRPr lang="en-US" sz="24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400">
                          <a:effectLst/>
                        </a:rPr>
                        <a:t>Top 10% Institution</a:t>
                      </a:r>
                      <a:endParaRPr lang="en-US" sz="2400">
                        <a:effectLst/>
                        <a:latin typeface="Calibri"/>
                        <a:ea typeface="Calibri"/>
                        <a:cs typeface="Times New Roman"/>
                      </a:endParaRPr>
                    </a:p>
                  </a:txBody>
                  <a:tcPr marL="68580" marR="68580" marT="0" marB="0"/>
                </a:tc>
              </a:tr>
              <a:tr h="416834">
                <a:tc>
                  <a:txBody>
                    <a:bodyPr/>
                    <a:lstStyle/>
                    <a:p>
                      <a:pPr marL="0" marR="0">
                        <a:lnSpc>
                          <a:spcPct val="107000"/>
                        </a:lnSpc>
                        <a:spcBef>
                          <a:spcPts val="0"/>
                        </a:spcBef>
                        <a:spcAft>
                          <a:spcPts val="0"/>
                        </a:spcAft>
                      </a:pPr>
                      <a:r>
                        <a:rPr lang="en-US" sz="2400">
                          <a:effectLst/>
                        </a:rPr>
                        <a:t>Disclosure</a:t>
                      </a:r>
                      <a:endParaRPr lang="en-US" sz="24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400">
                          <a:effectLst/>
                        </a:rPr>
                        <a:t> </a:t>
                      </a:r>
                      <a:endParaRPr lang="en-US" sz="2400">
                        <a:effectLst/>
                        <a:latin typeface="Calibri"/>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2400">
                          <a:effectLst/>
                        </a:rPr>
                        <a:t> </a:t>
                      </a:r>
                      <a:endParaRPr lang="en-US" sz="2400">
                        <a:effectLst/>
                        <a:latin typeface="Calibri"/>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2400">
                          <a:effectLst/>
                        </a:rPr>
                        <a:t> </a:t>
                      </a:r>
                      <a:endParaRPr lang="en-US" sz="2400">
                        <a:effectLst/>
                        <a:latin typeface="Calibri"/>
                        <a:ea typeface="Calibri"/>
                        <a:cs typeface="Times New Roman"/>
                      </a:endParaRPr>
                    </a:p>
                  </a:txBody>
                  <a:tcPr marL="68580" marR="68580" marT="0" marB="0" anchor="ctr"/>
                </a:tc>
              </a:tr>
              <a:tr h="429186">
                <a:tc>
                  <a:txBody>
                    <a:bodyPr/>
                    <a:lstStyle/>
                    <a:p>
                      <a:pPr marL="0" marR="0" algn="r">
                        <a:lnSpc>
                          <a:spcPct val="107000"/>
                        </a:lnSpc>
                        <a:spcBef>
                          <a:spcPts val="0"/>
                        </a:spcBef>
                        <a:spcAft>
                          <a:spcPts val="0"/>
                        </a:spcAft>
                      </a:pPr>
                      <a:r>
                        <a:rPr lang="en-US" sz="2400">
                          <a:effectLst/>
                        </a:rPr>
                        <a:t>Peer-reviewed publications</a:t>
                      </a:r>
                      <a:endParaRPr lang="en-US" sz="2400">
                        <a:effectLst/>
                        <a:latin typeface="Calibri"/>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2400">
                          <a:effectLst/>
                        </a:rPr>
                        <a:t>336</a:t>
                      </a:r>
                      <a:endParaRPr lang="en-US" sz="24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400">
                          <a:effectLst/>
                        </a:rPr>
                        <a:t>499</a:t>
                      </a:r>
                      <a:endParaRPr lang="en-US" sz="24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400">
                          <a:effectLst/>
                        </a:rPr>
                        <a:t>737</a:t>
                      </a:r>
                      <a:endParaRPr lang="en-US" sz="2400">
                        <a:effectLst/>
                        <a:latin typeface="Calibri"/>
                        <a:ea typeface="Calibri"/>
                        <a:cs typeface="Times New Roman"/>
                      </a:endParaRPr>
                    </a:p>
                  </a:txBody>
                  <a:tcPr marL="68580" marR="68580" marT="0" marB="0"/>
                </a:tc>
              </a:tr>
              <a:tr h="418378">
                <a:tc>
                  <a:txBody>
                    <a:bodyPr/>
                    <a:lstStyle/>
                    <a:p>
                      <a:pPr marL="0" marR="0" algn="r">
                        <a:lnSpc>
                          <a:spcPct val="107000"/>
                        </a:lnSpc>
                        <a:spcBef>
                          <a:spcPts val="0"/>
                        </a:spcBef>
                        <a:spcAft>
                          <a:spcPts val="0"/>
                        </a:spcAft>
                      </a:pPr>
                      <a:r>
                        <a:rPr lang="en-US" sz="2400">
                          <a:effectLst/>
                        </a:rPr>
                        <a:t>Intramural Disclosures</a:t>
                      </a:r>
                      <a:endParaRPr lang="en-US" sz="24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400" dirty="0">
                          <a:effectLst/>
                        </a:rPr>
                        <a:t>14·7</a:t>
                      </a:r>
                      <a:endParaRPr lang="en-US" sz="24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400" dirty="0">
                          <a:effectLst/>
                        </a:rPr>
                        <a:t>23·7</a:t>
                      </a:r>
                      <a:endParaRPr lang="en-US" sz="24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400">
                          <a:effectLst/>
                        </a:rPr>
                        <a:t>36·8</a:t>
                      </a:r>
                      <a:endParaRPr lang="en-US" sz="2400">
                        <a:effectLst/>
                        <a:latin typeface="Calibri"/>
                        <a:ea typeface="Calibri"/>
                        <a:cs typeface="Times New Roman"/>
                      </a:endParaRPr>
                    </a:p>
                  </a:txBody>
                  <a:tcPr marL="68580" marR="68580" marT="0" marB="0"/>
                </a:tc>
              </a:tr>
              <a:tr h="418378">
                <a:tc>
                  <a:txBody>
                    <a:bodyPr/>
                    <a:lstStyle/>
                    <a:p>
                      <a:pPr marL="0" marR="0" algn="r">
                        <a:lnSpc>
                          <a:spcPct val="107000"/>
                        </a:lnSpc>
                        <a:spcBef>
                          <a:spcPts val="0"/>
                        </a:spcBef>
                        <a:spcAft>
                          <a:spcPts val="0"/>
                        </a:spcAft>
                      </a:pPr>
                      <a:r>
                        <a:rPr lang="en-US" sz="2400">
                          <a:effectLst/>
                        </a:rPr>
                        <a:t>Publications/IP Disclosure Ratio</a:t>
                      </a:r>
                      <a:endParaRPr lang="en-US" sz="24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400">
                          <a:effectLst/>
                        </a:rPr>
                        <a:t>24·8</a:t>
                      </a:r>
                      <a:endParaRPr lang="en-US" sz="24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400">
                          <a:effectLst/>
                        </a:rPr>
                        <a:t>15</a:t>
                      </a:r>
                      <a:endParaRPr lang="en-US" sz="24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400">
                          <a:effectLst/>
                        </a:rPr>
                        <a:t>9·7</a:t>
                      </a:r>
                      <a:endParaRPr lang="en-US" sz="2400">
                        <a:effectLst/>
                        <a:latin typeface="Calibri"/>
                        <a:ea typeface="Calibri"/>
                        <a:cs typeface="Times New Roman"/>
                      </a:endParaRPr>
                    </a:p>
                  </a:txBody>
                  <a:tcPr marL="68580" marR="68580" marT="0" marB="0"/>
                </a:tc>
              </a:tr>
              <a:tr h="418378">
                <a:tc>
                  <a:txBody>
                    <a:bodyPr/>
                    <a:lstStyle/>
                    <a:p>
                      <a:pPr marL="0" marR="0">
                        <a:lnSpc>
                          <a:spcPct val="107000"/>
                        </a:lnSpc>
                        <a:spcBef>
                          <a:spcPts val="0"/>
                        </a:spcBef>
                        <a:spcAft>
                          <a:spcPts val="0"/>
                        </a:spcAft>
                      </a:pPr>
                      <a:r>
                        <a:rPr lang="en-US" sz="2400">
                          <a:effectLst/>
                        </a:rPr>
                        <a:t>Realization</a:t>
                      </a:r>
                      <a:endParaRPr lang="en-US" sz="24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400">
                          <a:effectLst/>
                        </a:rPr>
                        <a:t> </a:t>
                      </a:r>
                      <a:endParaRPr lang="en-US" sz="24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400">
                          <a:effectLst/>
                        </a:rPr>
                        <a:t> </a:t>
                      </a:r>
                      <a:endParaRPr lang="en-US" sz="24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400">
                          <a:effectLst/>
                        </a:rPr>
                        <a:t> </a:t>
                      </a:r>
                      <a:endParaRPr lang="en-US" sz="2400">
                        <a:effectLst/>
                        <a:latin typeface="Calibri"/>
                        <a:ea typeface="Calibri"/>
                        <a:cs typeface="Times New Roman"/>
                      </a:endParaRPr>
                    </a:p>
                  </a:txBody>
                  <a:tcPr marL="68580" marR="68580" marT="0" marB="0" anchor="ctr"/>
                </a:tc>
              </a:tr>
              <a:tr h="418378">
                <a:tc>
                  <a:txBody>
                    <a:bodyPr/>
                    <a:lstStyle/>
                    <a:p>
                      <a:pPr marL="0" marR="0" algn="r">
                        <a:spcBef>
                          <a:spcPts val="0"/>
                        </a:spcBef>
                        <a:spcAft>
                          <a:spcPts val="0"/>
                        </a:spcAft>
                      </a:pPr>
                      <a:r>
                        <a:rPr lang="en-US" sz="2400" dirty="0">
                          <a:effectLst/>
                          <a:latin typeface="Calibri"/>
                          <a:ea typeface="Calibri"/>
                          <a:cs typeface="Times New Roman"/>
                        </a:rPr>
                        <a:t>Publications/Patent Applications</a:t>
                      </a:r>
                    </a:p>
                  </a:txBody>
                  <a:tcPr marL="68580" marR="68580" marT="0" marB="0"/>
                </a:tc>
                <a:tc>
                  <a:txBody>
                    <a:bodyPr/>
                    <a:lstStyle/>
                    <a:p>
                      <a:pPr marL="0" marR="0" algn="ctr">
                        <a:spcBef>
                          <a:spcPts val="0"/>
                        </a:spcBef>
                        <a:spcAft>
                          <a:spcPts val="0"/>
                        </a:spcAft>
                      </a:pPr>
                      <a:r>
                        <a:rPr lang="en-US" sz="2400" dirty="0">
                          <a:effectLst/>
                          <a:latin typeface="Calibri"/>
                          <a:ea typeface="Calibri"/>
                          <a:cs typeface="Times New Roman"/>
                        </a:rPr>
                        <a:t>43</a:t>
                      </a:r>
                    </a:p>
                  </a:txBody>
                  <a:tcPr marL="68580" marR="68580" marT="0" marB="0" anchor="ctr"/>
                </a:tc>
                <a:tc>
                  <a:txBody>
                    <a:bodyPr/>
                    <a:lstStyle/>
                    <a:p>
                      <a:pPr marL="0" marR="0" algn="ctr">
                        <a:spcBef>
                          <a:spcPts val="0"/>
                        </a:spcBef>
                        <a:spcAft>
                          <a:spcPts val="0"/>
                        </a:spcAft>
                      </a:pPr>
                      <a:r>
                        <a:rPr lang="en-US" sz="2400">
                          <a:effectLst/>
                          <a:latin typeface="Calibri"/>
                          <a:ea typeface="Calibri"/>
                          <a:cs typeface="Times New Roman"/>
                        </a:rPr>
                        <a:t>27</a:t>
                      </a:r>
                    </a:p>
                  </a:txBody>
                  <a:tcPr marL="68580" marR="68580" marT="0" marB="0" anchor="ctr"/>
                </a:tc>
                <a:tc>
                  <a:txBody>
                    <a:bodyPr/>
                    <a:lstStyle/>
                    <a:p>
                      <a:pPr marL="0" marR="0" algn="ctr">
                        <a:spcBef>
                          <a:spcPts val="0"/>
                        </a:spcBef>
                        <a:spcAft>
                          <a:spcPts val="0"/>
                        </a:spcAft>
                      </a:pPr>
                      <a:r>
                        <a:rPr lang="en-US" sz="2400" dirty="0">
                          <a:effectLst/>
                          <a:latin typeface="Calibri"/>
                          <a:ea typeface="Calibri"/>
                          <a:cs typeface="Times New Roman"/>
                        </a:rPr>
                        <a:t>13</a:t>
                      </a:r>
                    </a:p>
                  </a:txBody>
                  <a:tcPr marL="68580" marR="68580" marT="0" marB="0" anchor="ctr"/>
                </a:tc>
              </a:tr>
              <a:tr h="418378">
                <a:tc>
                  <a:txBody>
                    <a:bodyPr/>
                    <a:lstStyle/>
                    <a:p>
                      <a:pPr marL="0" marR="0" algn="r">
                        <a:lnSpc>
                          <a:spcPct val="107000"/>
                        </a:lnSpc>
                        <a:spcBef>
                          <a:spcPts val="0"/>
                        </a:spcBef>
                        <a:spcAft>
                          <a:spcPts val="0"/>
                        </a:spcAft>
                      </a:pPr>
                      <a:r>
                        <a:rPr lang="en-US" sz="2400" dirty="0" smtClean="0">
                          <a:effectLst/>
                        </a:rPr>
                        <a:t>Publications/Patent</a:t>
                      </a:r>
                      <a:r>
                        <a:rPr lang="en-US" sz="2400" baseline="0" dirty="0" smtClean="0">
                          <a:effectLst/>
                        </a:rPr>
                        <a:t> a</a:t>
                      </a:r>
                      <a:r>
                        <a:rPr lang="en-US" sz="2400" dirty="0" smtClean="0">
                          <a:effectLst/>
                        </a:rPr>
                        <a:t>wards</a:t>
                      </a:r>
                      <a:endParaRPr lang="en-US" sz="2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a:effectLst/>
                          <a:latin typeface="Calibri"/>
                          <a:ea typeface="Calibri"/>
                          <a:cs typeface="Times New Roman"/>
                        </a:rPr>
                        <a:t>109</a:t>
                      </a:r>
                    </a:p>
                  </a:txBody>
                  <a:tcPr marL="68580" marR="68580" marT="0" marB="0" anchor="ctr"/>
                </a:tc>
                <a:tc>
                  <a:txBody>
                    <a:bodyPr/>
                    <a:lstStyle/>
                    <a:p>
                      <a:pPr marL="0" marR="0" algn="ctr">
                        <a:spcBef>
                          <a:spcPts val="0"/>
                        </a:spcBef>
                        <a:spcAft>
                          <a:spcPts val="0"/>
                        </a:spcAft>
                      </a:pPr>
                      <a:r>
                        <a:rPr lang="en-US" sz="2400">
                          <a:effectLst/>
                          <a:latin typeface="Calibri"/>
                          <a:ea typeface="Calibri"/>
                          <a:cs typeface="Times New Roman"/>
                        </a:rPr>
                        <a:t>61</a:t>
                      </a:r>
                    </a:p>
                  </a:txBody>
                  <a:tcPr marL="68580" marR="68580" marT="0" marB="0" anchor="ctr"/>
                </a:tc>
                <a:tc>
                  <a:txBody>
                    <a:bodyPr/>
                    <a:lstStyle/>
                    <a:p>
                      <a:pPr marL="0" marR="0" algn="ctr">
                        <a:spcBef>
                          <a:spcPts val="0"/>
                        </a:spcBef>
                        <a:spcAft>
                          <a:spcPts val="0"/>
                        </a:spcAft>
                      </a:pPr>
                      <a:r>
                        <a:rPr lang="en-US" sz="2400" dirty="0">
                          <a:effectLst/>
                          <a:latin typeface="Calibri"/>
                          <a:ea typeface="Calibri"/>
                          <a:cs typeface="Times New Roman"/>
                        </a:rPr>
                        <a:t>37</a:t>
                      </a:r>
                    </a:p>
                  </a:txBody>
                  <a:tcPr marL="68580" marR="68580" marT="0" marB="0" anchor="ctr"/>
                </a:tc>
              </a:tr>
              <a:tr h="418378">
                <a:tc>
                  <a:txBody>
                    <a:bodyPr/>
                    <a:lstStyle/>
                    <a:p>
                      <a:pPr marL="0" marR="0" algn="r">
                        <a:lnSpc>
                          <a:spcPct val="107000"/>
                        </a:lnSpc>
                        <a:spcBef>
                          <a:spcPts val="0"/>
                        </a:spcBef>
                        <a:spcAft>
                          <a:spcPts val="0"/>
                        </a:spcAft>
                      </a:pPr>
                      <a:r>
                        <a:rPr lang="en-US" sz="2400" dirty="0">
                          <a:effectLst/>
                          <a:latin typeface="Calibri"/>
                          <a:ea typeface="Calibri"/>
                          <a:cs typeface="Times New Roman"/>
                        </a:rPr>
                        <a:t>Publications/Active License Ratio</a:t>
                      </a:r>
                    </a:p>
                  </a:txBody>
                  <a:tcPr marL="68580" marR="68580" marT="0" marB="0"/>
                </a:tc>
                <a:tc>
                  <a:txBody>
                    <a:bodyPr/>
                    <a:lstStyle/>
                    <a:p>
                      <a:pPr marL="0" marR="0" algn="ctr">
                        <a:lnSpc>
                          <a:spcPct val="107000"/>
                        </a:lnSpc>
                        <a:spcBef>
                          <a:spcPts val="0"/>
                        </a:spcBef>
                        <a:spcAft>
                          <a:spcPts val="0"/>
                        </a:spcAft>
                      </a:pPr>
                      <a:r>
                        <a:rPr lang="en-US" sz="2400" dirty="0">
                          <a:effectLst/>
                          <a:latin typeface="Calibri"/>
                          <a:ea typeface="Calibri"/>
                          <a:cs typeface="Times New Roman"/>
                        </a:rPr>
                        <a:t>18·5</a:t>
                      </a:r>
                    </a:p>
                  </a:txBody>
                  <a:tcPr marL="68580" marR="68580" marT="0" marB="0"/>
                </a:tc>
                <a:tc>
                  <a:txBody>
                    <a:bodyPr/>
                    <a:lstStyle/>
                    <a:p>
                      <a:pPr marL="0" marR="0" algn="ctr">
                        <a:lnSpc>
                          <a:spcPct val="107000"/>
                        </a:lnSpc>
                        <a:spcBef>
                          <a:spcPts val="0"/>
                        </a:spcBef>
                        <a:spcAft>
                          <a:spcPts val="0"/>
                        </a:spcAft>
                      </a:pPr>
                      <a:r>
                        <a:rPr lang="en-US" sz="2400">
                          <a:effectLst/>
                          <a:latin typeface="Calibri"/>
                          <a:ea typeface="Calibri"/>
                          <a:cs typeface="Times New Roman"/>
                        </a:rPr>
                        <a:t>9·5</a:t>
                      </a:r>
                    </a:p>
                  </a:txBody>
                  <a:tcPr marL="68580" marR="68580" marT="0" marB="0"/>
                </a:tc>
                <a:tc>
                  <a:txBody>
                    <a:bodyPr/>
                    <a:lstStyle/>
                    <a:p>
                      <a:pPr marL="0" marR="0" algn="ctr">
                        <a:lnSpc>
                          <a:spcPct val="107000"/>
                        </a:lnSpc>
                        <a:spcBef>
                          <a:spcPts val="0"/>
                        </a:spcBef>
                        <a:spcAft>
                          <a:spcPts val="0"/>
                        </a:spcAft>
                      </a:pPr>
                      <a:r>
                        <a:rPr lang="en-US" sz="2400" dirty="0">
                          <a:effectLst/>
                          <a:latin typeface="Calibri"/>
                          <a:ea typeface="Calibri"/>
                          <a:cs typeface="Times New Roman"/>
                        </a:rPr>
                        <a:t>4</a:t>
                      </a:r>
                    </a:p>
                  </a:txBody>
                  <a:tcPr marL="68580" marR="68580" marT="0" marB="0" anchor="ctr"/>
                </a:tc>
              </a:tr>
              <a:tr h="416834">
                <a:tc>
                  <a:txBody>
                    <a:bodyPr/>
                    <a:lstStyle/>
                    <a:p>
                      <a:pPr marL="0" marR="0">
                        <a:lnSpc>
                          <a:spcPct val="107000"/>
                        </a:lnSpc>
                        <a:spcBef>
                          <a:spcPts val="0"/>
                        </a:spcBef>
                        <a:spcAft>
                          <a:spcPts val="0"/>
                        </a:spcAft>
                      </a:pPr>
                      <a:r>
                        <a:rPr lang="en-US" sz="2400" dirty="0">
                          <a:effectLst/>
                        </a:rPr>
                        <a:t>Outcome</a:t>
                      </a:r>
                      <a:endParaRPr lang="en-US" sz="24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400">
                          <a:effectLst/>
                        </a:rPr>
                        <a:t> </a:t>
                      </a:r>
                      <a:endParaRPr lang="en-US" sz="24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400">
                          <a:effectLst/>
                        </a:rPr>
                        <a:t> </a:t>
                      </a:r>
                      <a:endParaRPr lang="en-US" sz="24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400">
                          <a:effectLst/>
                        </a:rPr>
                        <a:t> </a:t>
                      </a:r>
                      <a:endParaRPr lang="en-US" sz="2400">
                        <a:effectLst/>
                        <a:latin typeface="Calibri"/>
                        <a:ea typeface="Calibri"/>
                        <a:cs typeface="Times New Roman"/>
                      </a:endParaRPr>
                    </a:p>
                  </a:txBody>
                  <a:tcPr marL="68580" marR="68580" marT="0" marB="0" anchor="ctr"/>
                </a:tc>
              </a:tr>
              <a:tr h="416834">
                <a:tc>
                  <a:txBody>
                    <a:bodyPr/>
                    <a:lstStyle/>
                    <a:p>
                      <a:pPr marL="0" marR="0" algn="r">
                        <a:lnSpc>
                          <a:spcPct val="107000"/>
                        </a:lnSpc>
                        <a:spcBef>
                          <a:spcPts val="0"/>
                        </a:spcBef>
                        <a:spcAft>
                          <a:spcPts val="0"/>
                        </a:spcAft>
                      </a:pPr>
                      <a:r>
                        <a:rPr lang="en-US" sz="2400" dirty="0">
                          <a:effectLst/>
                        </a:rPr>
                        <a:t>Licensing Revenues</a:t>
                      </a:r>
                      <a:endParaRPr lang="en-US" sz="24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400" dirty="0">
                          <a:effectLst/>
                        </a:rPr>
                        <a:t>$0·94M</a:t>
                      </a:r>
                      <a:endParaRPr lang="en-US" sz="24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400">
                          <a:effectLst/>
                        </a:rPr>
                        <a:t>$3·9M</a:t>
                      </a:r>
                      <a:endParaRPr lang="en-US" sz="24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400">
                          <a:effectLst/>
                        </a:rPr>
                        <a:t>$11·7M</a:t>
                      </a:r>
                      <a:endParaRPr lang="en-US" sz="2400">
                        <a:effectLst/>
                        <a:latin typeface="Calibri"/>
                        <a:ea typeface="Calibri"/>
                        <a:cs typeface="Times New Roman"/>
                      </a:endParaRPr>
                    </a:p>
                  </a:txBody>
                  <a:tcPr marL="68580" marR="68580" marT="0" marB="0"/>
                </a:tc>
              </a:tr>
              <a:tr h="416834">
                <a:tc>
                  <a:txBody>
                    <a:bodyPr/>
                    <a:lstStyle/>
                    <a:p>
                      <a:pPr marL="0" marR="0" algn="r">
                        <a:lnSpc>
                          <a:spcPct val="107000"/>
                        </a:lnSpc>
                        <a:spcBef>
                          <a:spcPts val="0"/>
                        </a:spcBef>
                        <a:spcAft>
                          <a:spcPts val="0"/>
                        </a:spcAft>
                      </a:pPr>
                      <a:r>
                        <a:rPr lang="en-US" sz="2400">
                          <a:effectLst/>
                        </a:rPr>
                        <a:t>Research expenditure / Start-up Ratio</a:t>
                      </a:r>
                      <a:endParaRPr lang="en-US" sz="24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400">
                          <a:effectLst/>
                        </a:rPr>
                        <a:t>$63M</a:t>
                      </a:r>
                      <a:endParaRPr lang="en-US" sz="2400">
                        <a:effectLst/>
                        <a:latin typeface="Calibri"/>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2400">
                          <a:effectLst/>
                        </a:rPr>
                        <a:t>$36M</a:t>
                      </a:r>
                      <a:endParaRPr lang="en-US" sz="2400">
                        <a:effectLst/>
                        <a:latin typeface="Calibri"/>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2400" dirty="0">
                          <a:effectLst/>
                        </a:rPr>
                        <a:t>$23M</a:t>
                      </a:r>
                      <a:endParaRPr lang="en-US" sz="2400" dirty="0">
                        <a:effectLst/>
                        <a:latin typeface="Calibri"/>
                        <a:ea typeface="Calibri"/>
                        <a:cs typeface="Times New Roman"/>
                      </a:endParaRPr>
                    </a:p>
                  </a:txBody>
                  <a:tcPr marL="68580" marR="68580" marT="0" marB="0" anchor="ctr"/>
                </a:tc>
              </a:tr>
            </a:tbl>
          </a:graphicData>
        </a:graphic>
      </p:graphicFrame>
      <p:sp>
        <p:nvSpPr>
          <p:cNvPr id="5" name="Rectangle 1"/>
          <p:cNvSpPr>
            <a:spLocks noChangeArrowheads="1"/>
          </p:cNvSpPr>
          <p:nvPr/>
        </p:nvSpPr>
        <p:spPr bwMode="auto">
          <a:xfrm>
            <a:off x="325924" y="6341"/>
            <a:ext cx="115974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2"/>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Performance scenarios of a standardized</a:t>
            </a:r>
            <a:r>
              <a:rPr kumimoji="0" lang="en-US" altLang="en-US" sz="2800" b="0" i="0" u="none" strike="noStrike" cap="none" normalizeH="0" dirty="0" smtClean="0">
                <a:ln>
                  <a:noFill/>
                </a:ln>
                <a:solidFill>
                  <a:schemeClr val="tx2"/>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a:t>
            </a:r>
            <a:r>
              <a:rPr kumimoji="0" lang="en-US" altLang="en-US" sz="2800" b="0" i="0" u="none" strike="noStrike" cap="none" normalizeH="0" baseline="0" dirty="0" smtClean="0">
                <a:ln>
                  <a:noFill/>
                </a:ln>
                <a:solidFill>
                  <a:schemeClr val="tx2"/>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university of 1000 faculty</a:t>
            </a:r>
            <a:endParaRPr kumimoji="0" lang="en-US" altLang="en-US" sz="44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770101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093" y="1185395"/>
            <a:ext cx="3969190" cy="5157488"/>
          </a:xfrm>
        </p:spPr>
        <p:txBody>
          <a:bodyPr>
            <a:normAutofit/>
          </a:bodyPr>
          <a:lstStyle/>
          <a:p>
            <a:r>
              <a:rPr lang="en-US" sz="2800" dirty="0" smtClean="0"/>
              <a:t>Median </a:t>
            </a:r>
            <a:r>
              <a:rPr lang="en-US" sz="2800" dirty="0"/>
              <a:t>survival </a:t>
            </a:r>
            <a:r>
              <a:rPr lang="en-US" sz="2800" dirty="0" smtClean="0"/>
              <a:t>for </a:t>
            </a:r>
            <a:r>
              <a:rPr lang="en-US" sz="2800" dirty="0"/>
              <a:t>the Cystic Fibrosis registry population </a:t>
            </a:r>
            <a:r>
              <a:rPr lang="en-US" sz="2800" dirty="0" smtClean="0"/>
              <a:t>in the </a:t>
            </a:r>
            <a:r>
              <a:rPr lang="en-US" sz="2800" dirty="0"/>
              <a:t>United States</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16444" y="1578217"/>
            <a:ext cx="6433468" cy="4565428"/>
          </a:xfrm>
        </p:spPr>
      </p:pic>
      <p:sp>
        <p:nvSpPr>
          <p:cNvPr id="5" name="TextBox 4"/>
          <p:cNvSpPr txBox="1"/>
          <p:nvPr/>
        </p:nvSpPr>
        <p:spPr>
          <a:xfrm>
            <a:off x="5631257" y="6342883"/>
            <a:ext cx="6472990" cy="369332"/>
          </a:xfrm>
          <a:prstGeom prst="rect">
            <a:avLst/>
          </a:prstGeom>
          <a:noFill/>
        </p:spPr>
        <p:txBody>
          <a:bodyPr wrap="none" rtlCol="0">
            <a:spAutoFit/>
          </a:bodyPr>
          <a:lstStyle/>
          <a:p>
            <a:r>
              <a:rPr lang="en-US" dirty="0"/>
              <a:t>Adapted From </a:t>
            </a:r>
            <a:r>
              <a:rPr lang="en-US" dirty="0" smtClean="0"/>
              <a:t>2010 Annual CFF Data </a:t>
            </a:r>
            <a:r>
              <a:rPr lang="en-US" dirty="0"/>
              <a:t>Report to the Center Directors</a:t>
            </a:r>
          </a:p>
        </p:txBody>
      </p:sp>
      <p:sp>
        <p:nvSpPr>
          <p:cNvPr id="6" name="Title 1"/>
          <p:cNvSpPr txBox="1">
            <a:spLocks/>
          </p:cNvSpPr>
          <p:nvPr/>
        </p:nvSpPr>
        <p:spPr>
          <a:xfrm>
            <a:off x="683669" y="270098"/>
            <a:ext cx="11103943" cy="10896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tx2"/>
                </a:solidFill>
              </a:rPr>
              <a:t>Progress without breakthrough:</a:t>
            </a:r>
          </a:p>
          <a:p>
            <a:pPr algn="ctr"/>
            <a:r>
              <a:rPr lang="en-US" sz="4800" b="1" dirty="0" smtClean="0">
                <a:solidFill>
                  <a:schemeClr val="tx2"/>
                </a:solidFill>
              </a:rPr>
              <a:t>Better knowledge management</a:t>
            </a:r>
            <a:endParaRPr lang="en-US" sz="4800" b="1" dirty="0">
              <a:solidFill>
                <a:schemeClr val="tx2"/>
              </a:solidFill>
            </a:endParaRPr>
          </a:p>
        </p:txBody>
      </p:sp>
    </p:spTree>
    <p:extLst>
      <p:ext uri="{BB962C8B-B14F-4D97-AF65-F5344CB8AC3E}">
        <p14:creationId xmlns:p14="http://schemas.microsoft.com/office/powerpoint/2010/main" val="1462251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7787" y="1647464"/>
            <a:ext cx="9144000" cy="1765693"/>
          </a:xfrm>
        </p:spPr>
        <p:txBody>
          <a:bodyPr>
            <a:noAutofit/>
          </a:bodyPr>
          <a:lstStyle/>
          <a:p>
            <a:r>
              <a:rPr lang="en-US" b="1" dirty="0">
                <a:solidFill>
                  <a:srgbClr val="C00000"/>
                </a:solidFill>
                <a:effectLst>
                  <a:outerShdw blurRad="38100" dist="38100" dir="2700000" algn="tl">
                    <a:srgbClr val="000000">
                      <a:alpha val="43137"/>
                    </a:srgbClr>
                  </a:outerShdw>
                </a:effectLst>
              </a:rPr>
              <a:t>Picking up the trash and reducing waste</a:t>
            </a:r>
          </a:p>
        </p:txBody>
      </p:sp>
    </p:spTree>
    <p:extLst>
      <p:ext uri="{BB962C8B-B14F-4D97-AF65-F5344CB8AC3E}">
        <p14:creationId xmlns:p14="http://schemas.microsoft.com/office/powerpoint/2010/main" val="2156394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22" name="Rectangle 2"/>
          <p:cNvSpPr>
            <a:spLocks noChangeArrowheads="1"/>
          </p:cNvSpPr>
          <p:nvPr/>
        </p:nvSpPr>
        <p:spPr bwMode="auto">
          <a:xfrm>
            <a:off x="4368800" y="330200"/>
            <a:ext cx="30480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66"/>
              </a:solidFill>
            </a:endParaRPr>
          </a:p>
        </p:txBody>
      </p:sp>
      <p:sp>
        <p:nvSpPr>
          <p:cNvPr id="1105923" name="Rectangle 3"/>
          <p:cNvSpPr>
            <a:spLocks noChangeArrowheads="1"/>
          </p:cNvSpPr>
          <p:nvPr/>
        </p:nvSpPr>
        <p:spPr bwMode="auto">
          <a:xfrm>
            <a:off x="4876800" y="787400"/>
            <a:ext cx="2641600" cy="45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66"/>
              </a:solidFill>
            </a:endParaRPr>
          </a:p>
        </p:txBody>
      </p:sp>
      <p:sp>
        <p:nvSpPr>
          <p:cNvPr id="1105924" name="Rectangle 4"/>
          <p:cNvSpPr>
            <a:spLocks noChangeArrowheads="1"/>
          </p:cNvSpPr>
          <p:nvPr/>
        </p:nvSpPr>
        <p:spPr bwMode="auto">
          <a:xfrm>
            <a:off x="4470400" y="1625600"/>
            <a:ext cx="2438400" cy="45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66"/>
              </a:solidFill>
            </a:endParaRPr>
          </a:p>
        </p:txBody>
      </p:sp>
      <p:sp>
        <p:nvSpPr>
          <p:cNvPr id="1105925" name="Rectangle 5"/>
          <p:cNvSpPr>
            <a:spLocks noChangeArrowheads="1"/>
          </p:cNvSpPr>
          <p:nvPr/>
        </p:nvSpPr>
        <p:spPr bwMode="auto">
          <a:xfrm>
            <a:off x="3962400" y="2463800"/>
            <a:ext cx="3352800" cy="45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66"/>
              </a:solidFill>
            </a:endParaRPr>
          </a:p>
        </p:txBody>
      </p:sp>
      <p:sp>
        <p:nvSpPr>
          <p:cNvPr id="1105926" name="Rectangle 6"/>
          <p:cNvSpPr>
            <a:spLocks noChangeArrowheads="1"/>
          </p:cNvSpPr>
          <p:nvPr/>
        </p:nvSpPr>
        <p:spPr bwMode="auto">
          <a:xfrm>
            <a:off x="3962400" y="3378200"/>
            <a:ext cx="4165600" cy="45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66"/>
              </a:solidFill>
            </a:endParaRPr>
          </a:p>
        </p:txBody>
      </p:sp>
      <p:sp>
        <p:nvSpPr>
          <p:cNvPr id="1105927" name="Rectangle 7"/>
          <p:cNvSpPr>
            <a:spLocks noChangeArrowheads="1"/>
          </p:cNvSpPr>
          <p:nvPr/>
        </p:nvSpPr>
        <p:spPr bwMode="auto">
          <a:xfrm>
            <a:off x="4165600" y="2844800"/>
            <a:ext cx="3657600" cy="457200"/>
          </a:xfrm>
          <a:prstGeom prst="rect">
            <a:avLst/>
          </a:prstGeom>
          <a:solidFill>
            <a:srgbClr val="000066"/>
          </a:solidFill>
          <a:ln>
            <a:solidFill>
              <a:srgbClr val="000066"/>
            </a:solidFill>
          </a:ln>
          <a:effectLst/>
          <a:extLst/>
        </p:spPr>
        <p:txBody>
          <a:bodyPr wrap="none" lIns="92075" tIns="46038" rIns="92075" bIns="46038" anchor="ctr"/>
          <a:lstStyle/>
          <a:p>
            <a:pPr eaLnBrk="0" fontAlgn="base" hangingPunct="0">
              <a:spcBef>
                <a:spcPct val="50000"/>
              </a:spcBef>
              <a:spcAft>
                <a:spcPct val="0"/>
              </a:spcAft>
            </a:pPr>
            <a:r>
              <a:rPr lang="en-US" sz="2000" b="1">
                <a:solidFill>
                  <a:srgbClr val="FFFFFF"/>
                </a:solidFill>
                <a:latin typeface="Arial" charset="0"/>
              </a:rPr>
              <a:t>Publication</a:t>
            </a:r>
          </a:p>
        </p:txBody>
      </p:sp>
      <p:sp>
        <p:nvSpPr>
          <p:cNvPr id="1105928" name="Rectangle 8"/>
          <p:cNvSpPr>
            <a:spLocks noChangeArrowheads="1"/>
          </p:cNvSpPr>
          <p:nvPr/>
        </p:nvSpPr>
        <p:spPr bwMode="auto">
          <a:xfrm>
            <a:off x="4165600" y="3759200"/>
            <a:ext cx="2438400" cy="457200"/>
          </a:xfrm>
          <a:prstGeom prst="rect">
            <a:avLst/>
          </a:prstGeom>
          <a:solidFill>
            <a:srgbClr val="000066"/>
          </a:solidFill>
          <a:ln>
            <a:solidFill>
              <a:srgbClr val="000066"/>
            </a:solidFill>
          </a:ln>
          <a:effectLst/>
          <a:extLst/>
        </p:spPr>
        <p:txBody>
          <a:bodyPr wrap="none" lIns="92075" tIns="46038" rIns="92075" bIns="46038" anchor="ctr"/>
          <a:lstStyle/>
          <a:p>
            <a:pPr eaLnBrk="0" fontAlgn="base" hangingPunct="0">
              <a:spcBef>
                <a:spcPct val="0"/>
              </a:spcBef>
              <a:spcAft>
                <a:spcPct val="0"/>
              </a:spcAft>
            </a:pPr>
            <a:r>
              <a:rPr lang="en-US" sz="1600" b="1">
                <a:solidFill>
                  <a:srgbClr val="FFFFFF"/>
                </a:solidFill>
                <a:latin typeface="Arial" charset="0"/>
              </a:rPr>
              <a:t>Bibliographic</a:t>
            </a:r>
          </a:p>
          <a:p>
            <a:pPr eaLnBrk="0" fontAlgn="base" hangingPunct="0">
              <a:spcBef>
                <a:spcPct val="0"/>
              </a:spcBef>
              <a:spcAft>
                <a:spcPct val="0"/>
              </a:spcAft>
            </a:pPr>
            <a:r>
              <a:rPr lang="en-US" sz="1600" b="1">
                <a:solidFill>
                  <a:srgbClr val="FFFFFF"/>
                </a:solidFill>
                <a:latin typeface="Arial" charset="0"/>
              </a:rPr>
              <a:t>databases</a:t>
            </a:r>
          </a:p>
        </p:txBody>
      </p:sp>
      <p:sp>
        <p:nvSpPr>
          <p:cNvPr id="1105929" name="Rectangle 9"/>
          <p:cNvSpPr>
            <a:spLocks noChangeArrowheads="1"/>
          </p:cNvSpPr>
          <p:nvPr/>
        </p:nvSpPr>
        <p:spPr bwMode="auto">
          <a:xfrm>
            <a:off x="4165600" y="1168400"/>
            <a:ext cx="6197600" cy="457200"/>
          </a:xfrm>
          <a:prstGeom prst="rect">
            <a:avLst/>
          </a:prstGeom>
          <a:solidFill>
            <a:srgbClr val="000066"/>
          </a:solidFill>
          <a:ln>
            <a:solidFill>
              <a:srgbClr val="000066"/>
            </a:solidFill>
          </a:ln>
          <a:effectLst/>
          <a:extLst/>
        </p:spPr>
        <p:txBody>
          <a:bodyPr wrap="none" lIns="92075" tIns="46038" rIns="92075" bIns="46038" anchor="ctr"/>
          <a:lstStyle/>
          <a:p>
            <a:pPr eaLnBrk="0" fontAlgn="base" hangingPunct="0">
              <a:spcBef>
                <a:spcPct val="50000"/>
              </a:spcBef>
              <a:spcAft>
                <a:spcPct val="0"/>
              </a:spcAft>
            </a:pPr>
            <a:r>
              <a:rPr lang="en-US" sz="2000" b="1">
                <a:solidFill>
                  <a:srgbClr val="FFFFFF"/>
                </a:solidFill>
                <a:latin typeface="Arial" charset="0"/>
              </a:rPr>
              <a:t>Submission</a:t>
            </a:r>
          </a:p>
        </p:txBody>
      </p:sp>
      <p:sp>
        <p:nvSpPr>
          <p:cNvPr id="1105930" name="Rectangle 10"/>
          <p:cNvSpPr>
            <a:spLocks noChangeArrowheads="1"/>
          </p:cNvSpPr>
          <p:nvPr/>
        </p:nvSpPr>
        <p:spPr bwMode="auto">
          <a:xfrm>
            <a:off x="4165600" y="4597400"/>
            <a:ext cx="1320800" cy="457200"/>
          </a:xfrm>
          <a:prstGeom prst="rect">
            <a:avLst/>
          </a:prstGeom>
          <a:solidFill>
            <a:srgbClr val="000066"/>
          </a:solidFill>
          <a:ln>
            <a:solidFill>
              <a:srgbClr val="000066"/>
            </a:solidFill>
          </a:ln>
          <a:effectLst/>
          <a:extLst/>
        </p:spPr>
        <p:txBody>
          <a:bodyPr wrap="none" lIns="92075" tIns="46038" rIns="92075" bIns="46038" anchor="ctr"/>
          <a:lstStyle/>
          <a:p>
            <a:pPr eaLnBrk="0" fontAlgn="base" hangingPunct="0">
              <a:spcBef>
                <a:spcPct val="0"/>
              </a:spcBef>
              <a:spcAft>
                <a:spcPct val="0"/>
              </a:spcAft>
            </a:pPr>
            <a:r>
              <a:rPr lang="en-US" sz="1000" b="1">
                <a:solidFill>
                  <a:srgbClr val="FFFFFF"/>
                </a:solidFill>
                <a:latin typeface="Arial" charset="0"/>
              </a:rPr>
              <a:t>Reviews, </a:t>
            </a:r>
          </a:p>
          <a:p>
            <a:pPr eaLnBrk="0" fontAlgn="base" hangingPunct="0">
              <a:spcBef>
                <a:spcPct val="0"/>
              </a:spcBef>
              <a:spcAft>
                <a:spcPct val="0"/>
              </a:spcAft>
            </a:pPr>
            <a:r>
              <a:rPr lang="en-US" sz="1000" b="1">
                <a:solidFill>
                  <a:srgbClr val="FFFFFF"/>
                </a:solidFill>
                <a:latin typeface="Arial" charset="0"/>
              </a:rPr>
              <a:t>guidelines, </a:t>
            </a:r>
          </a:p>
          <a:p>
            <a:pPr eaLnBrk="0" fontAlgn="base" hangingPunct="0">
              <a:spcBef>
                <a:spcPct val="0"/>
              </a:spcBef>
              <a:spcAft>
                <a:spcPct val="0"/>
              </a:spcAft>
            </a:pPr>
            <a:r>
              <a:rPr lang="en-US" sz="1000" b="1">
                <a:solidFill>
                  <a:srgbClr val="FFFFFF"/>
                </a:solidFill>
                <a:latin typeface="Arial" charset="0"/>
              </a:rPr>
              <a:t>textbook</a:t>
            </a:r>
          </a:p>
        </p:txBody>
      </p:sp>
      <p:sp>
        <p:nvSpPr>
          <p:cNvPr id="1105931" name="Line 11"/>
          <p:cNvSpPr>
            <a:spLocks noChangeShapeType="1"/>
          </p:cNvSpPr>
          <p:nvPr/>
        </p:nvSpPr>
        <p:spPr bwMode="auto">
          <a:xfrm>
            <a:off x="4876800" y="762000"/>
            <a:ext cx="0" cy="406400"/>
          </a:xfrm>
          <a:prstGeom prst="line">
            <a:avLst/>
          </a:prstGeom>
          <a:noFill/>
          <a:ln w="28575">
            <a:solidFill>
              <a:srgbClr val="000066"/>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66"/>
              </a:solidFill>
            </a:endParaRPr>
          </a:p>
        </p:txBody>
      </p:sp>
      <p:sp>
        <p:nvSpPr>
          <p:cNvPr id="1105932" name="Line 12"/>
          <p:cNvSpPr>
            <a:spLocks noChangeShapeType="1"/>
          </p:cNvSpPr>
          <p:nvPr/>
        </p:nvSpPr>
        <p:spPr bwMode="auto">
          <a:xfrm>
            <a:off x="4876800" y="2438400"/>
            <a:ext cx="0" cy="406400"/>
          </a:xfrm>
          <a:prstGeom prst="line">
            <a:avLst/>
          </a:prstGeom>
          <a:noFill/>
          <a:ln w="28575">
            <a:solidFill>
              <a:srgbClr val="000066"/>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66"/>
              </a:solidFill>
            </a:endParaRPr>
          </a:p>
        </p:txBody>
      </p:sp>
      <p:sp>
        <p:nvSpPr>
          <p:cNvPr id="1105933" name="Line 13"/>
          <p:cNvSpPr>
            <a:spLocks noChangeShapeType="1"/>
          </p:cNvSpPr>
          <p:nvPr/>
        </p:nvSpPr>
        <p:spPr bwMode="auto">
          <a:xfrm>
            <a:off x="4876800" y="5130800"/>
            <a:ext cx="0" cy="304800"/>
          </a:xfrm>
          <a:prstGeom prst="line">
            <a:avLst/>
          </a:prstGeom>
          <a:noFill/>
          <a:ln w="28575">
            <a:solidFill>
              <a:srgbClr val="000066"/>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66"/>
              </a:solidFill>
            </a:endParaRPr>
          </a:p>
        </p:txBody>
      </p:sp>
      <p:sp>
        <p:nvSpPr>
          <p:cNvPr id="1105934" name="Rectangle 14"/>
          <p:cNvSpPr>
            <a:spLocks noChangeArrowheads="1"/>
          </p:cNvSpPr>
          <p:nvPr/>
        </p:nvSpPr>
        <p:spPr bwMode="auto">
          <a:xfrm>
            <a:off x="1625600" y="2921000"/>
            <a:ext cx="1016000" cy="19177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66"/>
              </a:solidFill>
            </a:endParaRPr>
          </a:p>
        </p:txBody>
      </p:sp>
      <p:sp>
        <p:nvSpPr>
          <p:cNvPr id="1105935" name="Rectangle 15"/>
          <p:cNvSpPr>
            <a:spLocks noChangeArrowheads="1"/>
          </p:cNvSpPr>
          <p:nvPr/>
        </p:nvSpPr>
        <p:spPr bwMode="auto">
          <a:xfrm>
            <a:off x="5994400" y="787401"/>
            <a:ext cx="1625600" cy="3667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fontAlgn="base" hangingPunct="0">
              <a:spcBef>
                <a:spcPct val="50000"/>
              </a:spcBef>
              <a:spcAft>
                <a:spcPct val="0"/>
              </a:spcAft>
            </a:pPr>
            <a:r>
              <a:rPr lang="en-US" b="1">
                <a:solidFill>
                  <a:srgbClr val="000066"/>
                </a:solidFill>
              </a:rPr>
              <a:t>variable</a:t>
            </a:r>
          </a:p>
        </p:txBody>
      </p:sp>
      <p:sp>
        <p:nvSpPr>
          <p:cNvPr id="1105936" name="Rectangle 16"/>
          <p:cNvSpPr>
            <a:spLocks noChangeArrowheads="1"/>
          </p:cNvSpPr>
          <p:nvPr/>
        </p:nvSpPr>
        <p:spPr bwMode="auto">
          <a:xfrm>
            <a:off x="6096000" y="3378201"/>
            <a:ext cx="1625600" cy="3667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fontAlgn="base" hangingPunct="0">
              <a:spcBef>
                <a:spcPct val="50000"/>
              </a:spcBef>
              <a:spcAft>
                <a:spcPct val="0"/>
              </a:spcAft>
            </a:pPr>
            <a:r>
              <a:rPr lang="en-US" b="1">
                <a:solidFill>
                  <a:srgbClr val="000066"/>
                </a:solidFill>
              </a:rPr>
              <a:t>0.3 year</a:t>
            </a:r>
          </a:p>
        </p:txBody>
      </p:sp>
      <p:sp>
        <p:nvSpPr>
          <p:cNvPr id="1105937" name="Rectangle 17"/>
          <p:cNvSpPr>
            <a:spLocks noChangeArrowheads="1"/>
          </p:cNvSpPr>
          <p:nvPr/>
        </p:nvSpPr>
        <p:spPr bwMode="auto">
          <a:xfrm>
            <a:off x="5994400" y="4292601"/>
            <a:ext cx="4064000" cy="3667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fontAlgn="base" hangingPunct="0">
              <a:spcBef>
                <a:spcPct val="50000"/>
              </a:spcBef>
              <a:spcAft>
                <a:spcPct val="0"/>
              </a:spcAft>
            </a:pPr>
            <a:r>
              <a:rPr lang="en-US" b="1">
                <a:solidFill>
                  <a:srgbClr val="000066"/>
                </a:solidFill>
              </a:rPr>
              <a:t>6. 0 - 13.0 years</a:t>
            </a:r>
          </a:p>
        </p:txBody>
      </p:sp>
      <p:sp>
        <p:nvSpPr>
          <p:cNvPr id="1105938" name="Rectangle 18"/>
          <p:cNvSpPr>
            <a:spLocks noChangeArrowheads="1"/>
          </p:cNvSpPr>
          <p:nvPr/>
        </p:nvSpPr>
        <p:spPr bwMode="auto">
          <a:xfrm>
            <a:off x="1117600" y="558801"/>
            <a:ext cx="1930400" cy="7461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66"/>
              </a:solidFill>
            </a:endParaRPr>
          </a:p>
        </p:txBody>
      </p:sp>
      <p:sp>
        <p:nvSpPr>
          <p:cNvPr id="1105939" name="Rectangle 19"/>
          <p:cNvSpPr>
            <a:spLocks noChangeArrowheads="1"/>
          </p:cNvSpPr>
          <p:nvPr/>
        </p:nvSpPr>
        <p:spPr bwMode="auto">
          <a:xfrm>
            <a:off x="6074834" y="2417763"/>
            <a:ext cx="951222" cy="3699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b="1">
                <a:solidFill>
                  <a:srgbClr val="000066"/>
                </a:solidFill>
              </a:rPr>
              <a:t>0.6 year</a:t>
            </a:r>
          </a:p>
        </p:txBody>
      </p:sp>
      <p:sp>
        <p:nvSpPr>
          <p:cNvPr id="1105940" name="Rectangle 20"/>
          <p:cNvSpPr>
            <a:spLocks noChangeArrowheads="1"/>
          </p:cNvSpPr>
          <p:nvPr/>
        </p:nvSpPr>
        <p:spPr bwMode="auto">
          <a:xfrm>
            <a:off x="6074834" y="1655763"/>
            <a:ext cx="951222" cy="3699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b="1" dirty="0">
                <a:solidFill>
                  <a:srgbClr val="000066"/>
                </a:solidFill>
              </a:rPr>
              <a:t>0.5 year</a:t>
            </a:r>
          </a:p>
        </p:txBody>
      </p:sp>
      <p:sp>
        <p:nvSpPr>
          <p:cNvPr id="1105941" name="Rectangle 21"/>
          <p:cNvSpPr>
            <a:spLocks noChangeArrowheads="1"/>
          </p:cNvSpPr>
          <p:nvPr/>
        </p:nvSpPr>
        <p:spPr bwMode="auto">
          <a:xfrm>
            <a:off x="5994400" y="5054601"/>
            <a:ext cx="2946400" cy="3667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fontAlgn="base" hangingPunct="0">
              <a:spcBef>
                <a:spcPct val="50000"/>
              </a:spcBef>
              <a:spcAft>
                <a:spcPct val="0"/>
              </a:spcAft>
            </a:pPr>
            <a:r>
              <a:rPr lang="en-US" b="1">
                <a:solidFill>
                  <a:srgbClr val="000066"/>
                </a:solidFill>
              </a:rPr>
              <a:t>5.8 years</a:t>
            </a:r>
          </a:p>
        </p:txBody>
      </p:sp>
      <p:sp>
        <p:nvSpPr>
          <p:cNvPr id="1105942" name="Rectangle 22"/>
          <p:cNvSpPr>
            <a:spLocks noChangeArrowheads="1"/>
          </p:cNvSpPr>
          <p:nvPr/>
        </p:nvSpPr>
        <p:spPr bwMode="auto">
          <a:xfrm>
            <a:off x="1727200" y="6035676"/>
            <a:ext cx="10464800" cy="83163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fontAlgn="base" hangingPunct="0">
              <a:spcBef>
                <a:spcPct val="0"/>
              </a:spcBef>
              <a:spcAft>
                <a:spcPct val="0"/>
              </a:spcAft>
            </a:pPr>
            <a:r>
              <a:rPr lang="en-US" sz="2400" b="1">
                <a:solidFill>
                  <a:srgbClr val="000066"/>
                </a:solidFill>
                <a:latin typeface="Arial" charset="0"/>
              </a:rPr>
              <a:t>On average, it takes 17 years to turn 14 per cent of original research to the benefit of patient care</a:t>
            </a:r>
          </a:p>
        </p:txBody>
      </p:sp>
      <p:sp>
        <p:nvSpPr>
          <p:cNvPr id="1105943" name="Rectangle 23"/>
          <p:cNvSpPr>
            <a:spLocks noChangeArrowheads="1"/>
          </p:cNvSpPr>
          <p:nvPr/>
        </p:nvSpPr>
        <p:spPr bwMode="auto">
          <a:xfrm>
            <a:off x="1219200" y="914401"/>
            <a:ext cx="1242328" cy="2776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1200">
                <a:solidFill>
                  <a:srgbClr val="000066"/>
                </a:solidFill>
                <a:latin typeface="Arial" charset="0"/>
              </a:rPr>
              <a:t>Dickersin, 1987</a:t>
            </a:r>
          </a:p>
        </p:txBody>
      </p:sp>
      <p:sp>
        <p:nvSpPr>
          <p:cNvPr id="1105944" name="Rectangle 24"/>
          <p:cNvSpPr>
            <a:spLocks noChangeArrowheads="1"/>
          </p:cNvSpPr>
          <p:nvPr/>
        </p:nvSpPr>
        <p:spPr bwMode="auto">
          <a:xfrm>
            <a:off x="7497233" y="1747839"/>
            <a:ext cx="1055930" cy="2776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1200" dirty="0">
                <a:solidFill>
                  <a:srgbClr val="000066"/>
                </a:solidFill>
                <a:latin typeface="Arial" charset="0"/>
              </a:rPr>
              <a:t>Kumar, 1992</a:t>
            </a:r>
          </a:p>
        </p:txBody>
      </p:sp>
      <p:sp>
        <p:nvSpPr>
          <p:cNvPr id="1105945" name="Rectangle 25"/>
          <p:cNvSpPr>
            <a:spLocks noChangeArrowheads="1"/>
          </p:cNvSpPr>
          <p:nvPr/>
        </p:nvSpPr>
        <p:spPr bwMode="auto">
          <a:xfrm>
            <a:off x="7497233" y="2509839"/>
            <a:ext cx="1055930" cy="2776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1200">
                <a:solidFill>
                  <a:srgbClr val="000066"/>
                </a:solidFill>
                <a:latin typeface="Arial" charset="0"/>
              </a:rPr>
              <a:t>Kumar, 1992</a:t>
            </a:r>
          </a:p>
        </p:txBody>
      </p:sp>
      <p:sp>
        <p:nvSpPr>
          <p:cNvPr id="1105946" name="Rectangle 26"/>
          <p:cNvSpPr>
            <a:spLocks noChangeArrowheads="1"/>
          </p:cNvSpPr>
          <p:nvPr/>
        </p:nvSpPr>
        <p:spPr bwMode="auto">
          <a:xfrm>
            <a:off x="7518400" y="3429001"/>
            <a:ext cx="1337733" cy="2776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fontAlgn="base" hangingPunct="0">
              <a:spcBef>
                <a:spcPct val="0"/>
              </a:spcBef>
              <a:spcAft>
                <a:spcPct val="0"/>
              </a:spcAft>
            </a:pPr>
            <a:r>
              <a:rPr lang="en-US" sz="1200">
                <a:solidFill>
                  <a:srgbClr val="000066"/>
                </a:solidFill>
                <a:latin typeface="Arial" charset="0"/>
              </a:rPr>
              <a:t>Poyer, 1982</a:t>
            </a:r>
          </a:p>
        </p:txBody>
      </p:sp>
      <p:sp>
        <p:nvSpPr>
          <p:cNvPr id="1105947" name="Rectangle 27"/>
          <p:cNvSpPr>
            <a:spLocks noChangeArrowheads="1"/>
          </p:cNvSpPr>
          <p:nvPr/>
        </p:nvSpPr>
        <p:spPr bwMode="auto">
          <a:xfrm>
            <a:off x="8229600" y="4343401"/>
            <a:ext cx="1141338" cy="2776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1200">
                <a:solidFill>
                  <a:srgbClr val="000066"/>
                </a:solidFill>
                <a:latin typeface="Arial" charset="0"/>
              </a:rPr>
              <a:t>Antman, 1992</a:t>
            </a:r>
          </a:p>
        </p:txBody>
      </p:sp>
      <p:sp>
        <p:nvSpPr>
          <p:cNvPr id="1105948" name="Rectangle 28"/>
          <p:cNvSpPr>
            <a:spLocks noChangeArrowheads="1"/>
          </p:cNvSpPr>
          <p:nvPr/>
        </p:nvSpPr>
        <p:spPr bwMode="auto">
          <a:xfrm>
            <a:off x="4165600" y="330200"/>
            <a:ext cx="7010400" cy="457200"/>
          </a:xfrm>
          <a:prstGeom prst="rect">
            <a:avLst/>
          </a:prstGeom>
          <a:solidFill>
            <a:srgbClr val="000066"/>
          </a:solidFill>
          <a:ln>
            <a:solidFill>
              <a:srgbClr val="000066"/>
            </a:solidFill>
          </a:ln>
          <a:effectLst/>
          <a:extLst/>
        </p:spPr>
        <p:txBody>
          <a:bodyPr wrap="none" lIns="92075" tIns="46038" rIns="92075" bIns="46038" anchor="ctr"/>
          <a:lstStyle/>
          <a:p>
            <a:pPr eaLnBrk="0" fontAlgn="base" hangingPunct="0">
              <a:spcBef>
                <a:spcPct val="50000"/>
              </a:spcBef>
              <a:spcAft>
                <a:spcPct val="0"/>
              </a:spcAft>
            </a:pPr>
            <a:r>
              <a:rPr lang="en-US" sz="2000" b="1">
                <a:solidFill>
                  <a:srgbClr val="FFFFFF"/>
                </a:solidFill>
                <a:latin typeface="Arial" charset="0"/>
              </a:rPr>
              <a:t>Original research (100%)</a:t>
            </a:r>
          </a:p>
        </p:txBody>
      </p:sp>
      <p:sp>
        <p:nvSpPr>
          <p:cNvPr id="1105949" name="Rectangle 29"/>
          <p:cNvSpPr>
            <a:spLocks noChangeArrowheads="1"/>
          </p:cNvSpPr>
          <p:nvPr/>
        </p:nvSpPr>
        <p:spPr bwMode="auto">
          <a:xfrm>
            <a:off x="4165600" y="2006600"/>
            <a:ext cx="3657600" cy="457200"/>
          </a:xfrm>
          <a:prstGeom prst="rect">
            <a:avLst/>
          </a:prstGeom>
          <a:solidFill>
            <a:srgbClr val="000066"/>
          </a:solidFill>
          <a:ln>
            <a:solidFill>
              <a:srgbClr val="000066"/>
            </a:solidFill>
          </a:ln>
          <a:effectLst/>
          <a:extLst/>
        </p:spPr>
        <p:txBody>
          <a:bodyPr wrap="none" lIns="92075" tIns="46038" rIns="92075" bIns="46038" anchor="ctr"/>
          <a:lstStyle/>
          <a:p>
            <a:pPr eaLnBrk="0" fontAlgn="base" hangingPunct="0">
              <a:spcBef>
                <a:spcPct val="50000"/>
              </a:spcBef>
              <a:spcAft>
                <a:spcPct val="0"/>
              </a:spcAft>
            </a:pPr>
            <a:r>
              <a:rPr lang="en-US" sz="2000" b="1">
                <a:solidFill>
                  <a:srgbClr val="FFFFFF"/>
                </a:solidFill>
                <a:latin typeface="Arial" charset="0"/>
              </a:rPr>
              <a:t>Acceptance</a:t>
            </a:r>
          </a:p>
        </p:txBody>
      </p:sp>
      <p:sp>
        <p:nvSpPr>
          <p:cNvPr id="1105950" name="Rectangle 30"/>
          <p:cNvSpPr>
            <a:spLocks noChangeArrowheads="1"/>
          </p:cNvSpPr>
          <p:nvPr/>
        </p:nvSpPr>
        <p:spPr bwMode="auto">
          <a:xfrm>
            <a:off x="4165600" y="5435600"/>
            <a:ext cx="1320800" cy="457200"/>
          </a:xfrm>
          <a:prstGeom prst="rect">
            <a:avLst/>
          </a:prstGeom>
          <a:solidFill>
            <a:srgbClr val="000066"/>
          </a:solidFill>
          <a:ln>
            <a:solidFill>
              <a:srgbClr val="000066"/>
            </a:solidFill>
          </a:ln>
          <a:effectLst/>
          <a:extLst/>
        </p:spPr>
        <p:txBody>
          <a:bodyPr wrap="none" lIns="92075" tIns="46038" rIns="92075" bIns="46038" anchor="ctr"/>
          <a:lstStyle/>
          <a:p>
            <a:pPr eaLnBrk="0" fontAlgn="base" hangingPunct="0">
              <a:spcBef>
                <a:spcPct val="0"/>
              </a:spcBef>
              <a:spcAft>
                <a:spcPct val="0"/>
              </a:spcAft>
            </a:pPr>
            <a:r>
              <a:rPr lang="en-US" sz="900" b="1">
                <a:solidFill>
                  <a:srgbClr val="FFFFFF"/>
                </a:solidFill>
                <a:latin typeface="Arial" charset="0"/>
              </a:rPr>
              <a:t>Implementation</a:t>
            </a:r>
          </a:p>
          <a:p>
            <a:pPr eaLnBrk="0" fontAlgn="base" hangingPunct="0">
              <a:spcBef>
                <a:spcPct val="0"/>
              </a:spcBef>
              <a:spcAft>
                <a:spcPct val="0"/>
              </a:spcAft>
            </a:pPr>
            <a:r>
              <a:rPr lang="en-US" sz="900" b="1">
                <a:solidFill>
                  <a:srgbClr val="FFFFFF"/>
                </a:solidFill>
                <a:latin typeface="Arial" charset="0"/>
              </a:rPr>
              <a:t> (14%)</a:t>
            </a:r>
          </a:p>
        </p:txBody>
      </p:sp>
      <p:sp>
        <p:nvSpPr>
          <p:cNvPr id="1105951" name="Line 31"/>
          <p:cNvSpPr>
            <a:spLocks noChangeShapeType="1"/>
          </p:cNvSpPr>
          <p:nvPr/>
        </p:nvSpPr>
        <p:spPr bwMode="auto">
          <a:xfrm flipH="1">
            <a:off x="1828800" y="914400"/>
            <a:ext cx="3048000" cy="0"/>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66"/>
              </a:solidFill>
            </a:endParaRPr>
          </a:p>
        </p:txBody>
      </p:sp>
      <p:sp>
        <p:nvSpPr>
          <p:cNvPr id="1105952" name="Text Box 32"/>
          <p:cNvSpPr txBox="1">
            <a:spLocks noChangeArrowheads="1"/>
          </p:cNvSpPr>
          <p:nvPr/>
        </p:nvSpPr>
        <p:spPr bwMode="auto">
          <a:xfrm>
            <a:off x="711200" y="533400"/>
            <a:ext cx="2200795" cy="369332"/>
          </a:xfrm>
          <a:prstGeom prst="rect">
            <a:avLst/>
          </a:prstGeom>
          <a:noFill/>
          <a:ln w="1270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solidFill>
                  <a:srgbClr val="000066"/>
                </a:solidFill>
              </a:rPr>
              <a:t>Negative results: 18%</a:t>
            </a:r>
          </a:p>
        </p:txBody>
      </p:sp>
      <p:sp>
        <p:nvSpPr>
          <p:cNvPr id="1105953" name="Line 33"/>
          <p:cNvSpPr>
            <a:spLocks noChangeShapeType="1"/>
          </p:cNvSpPr>
          <p:nvPr/>
        </p:nvSpPr>
        <p:spPr bwMode="auto">
          <a:xfrm>
            <a:off x="4876800" y="1600200"/>
            <a:ext cx="0" cy="406400"/>
          </a:xfrm>
          <a:prstGeom prst="line">
            <a:avLst/>
          </a:prstGeom>
          <a:noFill/>
          <a:ln w="28575">
            <a:solidFill>
              <a:srgbClr val="000066"/>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66"/>
              </a:solidFill>
            </a:endParaRPr>
          </a:p>
        </p:txBody>
      </p:sp>
      <p:sp>
        <p:nvSpPr>
          <p:cNvPr id="1105954" name="Rectangle 34"/>
          <p:cNvSpPr>
            <a:spLocks noChangeArrowheads="1"/>
          </p:cNvSpPr>
          <p:nvPr/>
        </p:nvSpPr>
        <p:spPr bwMode="auto">
          <a:xfrm>
            <a:off x="1117600" y="1397001"/>
            <a:ext cx="1930400" cy="7461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66"/>
              </a:solidFill>
            </a:endParaRPr>
          </a:p>
        </p:txBody>
      </p:sp>
      <p:sp>
        <p:nvSpPr>
          <p:cNvPr id="1105955" name="Rectangle 35"/>
          <p:cNvSpPr>
            <a:spLocks noChangeArrowheads="1"/>
          </p:cNvSpPr>
          <p:nvPr/>
        </p:nvSpPr>
        <p:spPr bwMode="auto">
          <a:xfrm>
            <a:off x="1219201" y="1752601"/>
            <a:ext cx="1021113" cy="2776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1200">
                <a:solidFill>
                  <a:srgbClr val="000066"/>
                </a:solidFill>
                <a:latin typeface="Arial" charset="0"/>
              </a:rPr>
              <a:t>Koren, 1989</a:t>
            </a:r>
          </a:p>
        </p:txBody>
      </p:sp>
      <p:sp>
        <p:nvSpPr>
          <p:cNvPr id="1105956" name="Line 36"/>
          <p:cNvSpPr>
            <a:spLocks noChangeShapeType="1"/>
          </p:cNvSpPr>
          <p:nvPr/>
        </p:nvSpPr>
        <p:spPr bwMode="auto">
          <a:xfrm flipH="1">
            <a:off x="1828800" y="1752600"/>
            <a:ext cx="3048000" cy="0"/>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66"/>
              </a:solidFill>
            </a:endParaRPr>
          </a:p>
        </p:txBody>
      </p:sp>
      <p:sp>
        <p:nvSpPr>
          <p:cNvPr id="1105957" name="Text Box 37"/>
          <p:cNvSpPr txBox="1">
            <a:spLocks noChangeArrowheads="1"/>
          </p:cNvSpPr>
          <p:nvPr/>
        </p:nvSpPr>
        <p:spPr bwMode="auto">
          <a:xfrm>
            <a:off x="711200" y="1371600"/>
            <a:ext cx="2200795" cy="369332"/>
          </a:xfrm>
          <a:prstGeom prst="rect">
            <a:avLst/>
          </a:prstGeom>
          <a:noFill/>
          <a:ln w="1270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solidFill>
                  <a:srgbClr val="000066"/>
                </a:solidFill>
              </a:rPr>
              <a:t>Negative results: 46%</a:t>
            </a:r>
          </a:p>
        </p:txBody>
      </p:sp>
      <p:sp>
        <p:nvSpPr>
          <p:cNvPr id="1105958" name="Line 38"/>
          <p:cNvSpPr>
            <a:spLocks noChangeShapeType="1"/>
          </p:cNvSpPr>
          <p:nvPr/>
        </p:nvSpPr>
        <p:spPr bwMode="auto">
          <a:xfrm>
            <a:off x="4876800" y="3276600"/>
            <a:ext cx="0" cy="482600"/>
          </a:xfrm>
          <a:prstGeom prst="line">
            <a:avLst/>
          </a:prstGeom>
          <a:noFill/>
          <a:ln w="28575">
            <a:solidFill>
              <a:srgbClr val="000066"/>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66"/>
              </a:solidFill>
            </a:endParaRPr>
          </a:p>
        </p:txBody>
      </p:sp>
      <p:sp>
        <p:nvSpPr>
          <p:cNvPr id="1105959" name="Rectangle 39"/>
          <p:cNvSpPr>
            <a:spLocks noChangeArrowheads="1"/>
          </p:cNvSpPr>
          <p:nvPr/>
        </p:nvSpPr>
        <p:spPr bwMode="auto">
          <a:xfrm>
            <a:off x="1117600" y="3149601"/>
            <a:ext cx="1930400" cy="7461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66"/>
              </a:solidFill>
            </a:endParaRPr>
          </a:p>
        </p:txBody>
      </p:sp>
      <p:sp>
        <p:nvSpPr>
          <p:cNvPr id="1105960" name="Rectangle 40"/>
          <p:cNvSpPr>
            <a:spLocks noChangeArrowheads="1"/>
          </p:cNvSpPr>
          <p:nvPr/>
        </p:nvSpPr>
        <p:spPr bwMode="auto">
          <a:xfrm>
            <a:off x="1219201" y="3505201"/>
            <a:ext cx="995465" cy="2776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1200">
                <a:solidFill>
                  <a:srgbClr val="000066"/>
                </a:solidFill>
                <a:latin typeface="Arial" charset="0"/>
              </a:rPr>
              <a:t>Balas, 1995</a:t>
            </a:r>
          </a:p>
        </p:txBody>
      </p:sp>
      <p:sp>
        <p:nvSpPr>
          <p:cNvPr id="1105961" name="Line 41"/>
          <p:cNvSpPr>
            <a:spLocks noChangeShapeType="1"/>
          </p:cNvSpPr>
          <p:nvPr/>
        </p:nvSpPr>
        <p:spPr bwMode="auto">
          <a:xfrm flipH="1">
            <a:off x="1828800" y="3505200"/>
            <a:ext cx="3048000" cy="0"/>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66"/>
              </a:solidFill>
            </a:endParaRPr>
          </a:p>
        </p:txBody>
      </p:sp>
      <p:sp>
        <p:nvSpPr>
          <p:cNvPr id="1105962" name="Text Box 42"/>
          <p:cNvSpPr txBox="1">
            <a:spLocks noChangeArrowheads="1"/>
          </p:cNvSpPr>
          <p:nvPr/>
        </p:nvSpPr>
        <p:spPr bwMode="auto">
          <a:xfrm>
            <a:off x="711200" y="3124200"/>
            <a:ext cx="2238946" cy="369332"/>
          </a:xfrm>
          <a:prstGeom prst="rect">
            <a:avLst/>
          </a:prstGeom>
          <a:noFill/>
          <a:ln w="1270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solidFill>
                  <a:srgbClr val="000066"/>
                </a:solidFill>
              </a:rPr>
              <a:t>Lack of numbers: 35%</a:t>
            </a:r>
          </a:p>
        </p:txBody>
      </p:sp>
      <p:sp>
        <p:nvSpPr>
          <p:cNvPr id="1105963" name="Line 43"/>
          <p:cNvSpPr>
            <a:spLocks noChangeShapeType="1"/>
          </p:cNvSpPr>
          <p:nvPr/>
        </p:nvSpPr>
        <p:spPr bwMode="auto">
          <a:xfrm>
            <a:off x="4876800" y="4191000"/>
            <a:ext cx="0" cy="406400"/>
          </a:xfrm>
          <a:prstGeom prst="line">
            <a:avLst/>
          </a:prstGeom>
          <a:noFill/>
          <a:ln w="28575">
            <a:solidFill>
              <a:srgbClr val="000066"/>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66"/>
              </a:solidFill>
            </a:endParaRPr>
          </a:p>
        </p:txBody>
      </p:sp>
      <p:sp>
        <p:nvSpPr>
          <p:cNvPr id="1105964" name="Rectangle 44"/>
          <p:cNvSpPr>
            <a:spLocks noChangeArrowheads="1"/>
          </p:cNvSpPr>
          <p:nvPr/>
        </p:nvSpPr>
        <p:spPr bwMode="auto">
          <a:xfrm>
            <a:off x="1117600" y="3987801"/>
            <a:ext cx="1930400" cy="7461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66"/>
              </a:solidFill>
            </a:endParaRPr>
          </a:p>
        </p:txBody>
      </p:sp>
      <p:sp>
        <p:nvSpPr>
          <p:cNvPr id="1105965" name="Rectangle 45"/>
          <p:cNvSpPr>
            <a:spLocks noChangeArrowheads="1"/>
          </p:cNvSpPr>
          <p:nvPr/>
        </p:nvSpPr>
        <p:spPr bwMode="auto">
          <a:xfrm>
            <a:off x="1219200" y="4343401"/>
            <a:ext cx="1183016" cy="2776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1200">
                <a:solidFill>
                  <a:srgbClr val="000066"/>
                </a:solidFill>
                <a:latin typeface="Arial" charset="0"/>
              </a:rPr>
              <a:t>Poynard, 1985</a:t>
            </a:r>
          </a:p>
        </p:txBody>
      </p:sp>
      <p:sp>
        <p:nvSpPr>
          <p:cNvPr id="1105966" name="Line 46"/>
          <p:cNvSpPr>
            <a:spLocks noChangeShapeType="1"/>
          </p:cNvSpPr>
          <p:nvPr/>
        </p:nvSpPr>
        <p:spPr bwMode="auto">
          <a:xfrm flipH="1">
            <a:off x="1828800" y="4343400"/>
            <a:ext cx="3048000" cy="0"/>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66"/>
              </a:solidFill>
            </a:endParaRPr>
          </a:p>
        </p:txBody>
      </p:sp>
      <p:sp>
        <p:nvSpPr>
          <p:cNvPr id="1105967" name="Text Box 47"/>
          <p:cNvSpPr txBox="1">
            <a:spLocks noChangeArrowheads="1"/>
          </p:cNvSpPr>
          <p:nvPr/>
        </p:nvSpPr>
        <p:spPr bwMode="auto">
          <a:xfrm>
            <a:off x="711201" y="3962400"/>
            <a:ext cx="2679195" cy="369332"/>
          </a:xfrm>
          <a:prstGeom prst="rect">
            <a:avLst/>
          </a:prstGeom>
          <a:noFill/>
          <a:ln w="1270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solidFill>
                  <a:srgbClr val="000066"/>
                </a:solidFill>
              </a:rPr>
              <a:t>Inconsistent indexing: 50%</a:t>
            </a:r>
          </a:p>
        </p:txBody>
      </p:sp>
      <p:sp>
        <p:nvSpPr>
          <p:cNvPr id="1105968" name="Rectangle 48"/>
          <p:cNvSpPr>
            <a:spLocks noChangeArrowheads="1"/>
          </p:cNvSpPr>
          <p:nvPr/>
        </p:nvSpPr>
        <p:spPr bwMode="auto">
          <a:xfrm>
            <a:off x="7416800" y="5105401"/>
            <a:ext cx="1314451" cy="2776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fontAlgn="base" hangingPunct="0">
              <a:spcBef>
                <a:spcPct val="0"/>
              </a:spcBef>
              <a:spcAft>
                <a:spcPct val="0"/>
              </a:spcAft>
            </a:pPr>
            <a:r>
              <a:rPr lang="en-US" sz="1200">
                <a:solidFill>
                  <a:srgbClr val="000066"/>
                </a:solidFill>
                <a:latin typeface="Arial" charset="0"/>
              </a:rPr>
              <a:t>Balas, 2000</a:t>
            </a:r>
          </a:p>
        </p:txBody>
      </p:sp>
      <p:sp>
        <p:nvSpPr>
          <p:cNvPr id="1105969" name="Text Box 49"/>
          <p:cNvSpPr txBox="1">
            <a:spLocks noChangeArrowheads="1"/>
          </p:cNvSpPr>
          <p:nvPr/>
        </p:nvSpPr>
        <p:spPr bwMode="auto">
          <a:xfrm>
            <a:off x="0" y="6270240"/>
            <a:ext cx="2032000" cy="584775"/>
          </a:xfrm>
          <a:prstGeom prst="rect">
            <a:avLst/>
          </a:prstGeom>
          <a:noFill/>
          <a:ln w="1270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800" dirty="0">
                <a:solidFill>
                  <a:srgbClr val="000066"/>
                </a:solidFill>
                <a:cs typeface="Times New Roman" pitchFamily="18" charset="0"/>
              </a:rPr>
              <a:t>Balas EA, Boren SA. Managing Clinical Knowledge for Health Care Improvement. Yearbook of Medical Informatics. </a:t>
            </a:r>
            <a:r>
              <a:rPr lang="en-US" sz="800" dirty="0" err="1">
                <a:solidFill>
                  <a:srgbClr val="000066"/>
                </a:solidFill>
                <a:cs typeface="Times New Roman" pitchFamily="18" charset="0"/>
              </a:rPr>
              <a:t>Schattauer</a:t>
            </a:r>
            <a:r>
              <a:rPr lang="en-US" sz="800" dirty="0">
                <a:solidFill>
                  <a:srgbClr val="000066"/>
                </a:solidFill>
                <a:cs typeface="Times New Roman" pitchFamily="18" charset="0"/>
              </a:rPr>
              <a:t>, 2000:65-70.</a:t>
            </a:r>
            <a:r>
              <a:rPr lang="en-US" sz="800" dirty="0">
                <a:solidFill>
                  <a:srgbClr val="000066"/>
                </a:solidFill>
              </a:rPr>
              <a:t> </a:t>
            </a:r>
          </a:p>
        </p:txBody>
      </p:sp>
    </p:spTree>
    <p:extLst>
      <p:ext uri="{BB962C8B-B14F-4D97-AF65-F5344CB8AC3E}">
        <p14:creationId xmlns:p14="http://schemas.microsoft.com/office/powerpoint/2010/main" val="411660237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ebalas\Dropbox\Yrktwn\iom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46907" y="995881"/>
            <a:ext cx="8555526" cy="5239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60800" y="6211682"/>
            <a:ext cx="8331200" cy="646331"/>
          </a:xfrm>
          <a:prstGeom prst="rect">
            <a:avLst/>
          </a:prstGeom>
          <a:noFill/>
        </p:spPr>
        <p:txBody>
          <a:bodyPr wrap="square" rtlCol="0">
            <a:spAutoFit/>
          </a:bodyPr>
          <a:lstStyle/>
          <a:p>
            <a:r>
              <a:rPr lang="en-US" dirty="0"/>
              <a:t>Best Care at Lower Cost: The Path to Continuously Learning Health Care in America. Institute of Medicine, </a:t>
            </a:r>
            <a:r>
              <a:rPr lang="en-US" dirty="0" smtClean="0"/>
              <a:t>2012</a:t>
            </a:r>
            <a:endParaRPr lang="en-US" dirty="0"/>
          </a:p>
        </p:txBody>
      </p:sp>
      <p:sp>
        <p:nvSpPr>
          <p:cNvPr id="6" name="Title 1"/>
          <p:cNvSpPr txBox="1">
            <a:spLocks/>
          </p:cNvSpPr>
          <p:nvPr/>
        </p:nvSpPr>
        <p:spPr>
          <a:xfrm>
            <a:off x="903403" y="76201"/>
            <a:ext cx="103632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Waste and inefficiency</a:t>
            </a:r>
            <a:endParaRPr lang="en-US" dirty="0"/>
          </a:p>
        </p:txBody>
      </p:sp>
    </p:spTree>
    <p:extLst>
      <p:ext uri="{BB962C8B-B14F-4D97-AF65-F5344CB8AC3E}">
        <p14:creationId xmlns:p14="http://schemas.microsoft.com/office/powerpoint/2010/main" val="28502894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t>Eroom’s</a:t>
            </a:r>
            <a:r>
              <a:rPr lang="en-US" b="1" dirty="0"/>
              <a:t> Law in pharmaceutical R&amp;D</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55911" y="1548228"/>
            <a:ext cx="10122067" cy="5051748"/>
          </a:xfrm>
        </p:spPr>
      </p:pic>
      <p:sp>
        <p:nvSpPr>
          <p:cNvPr id="5" name="TextBox 4"/>
          <p:cNvSpPr txBox="1"/>
          <p:nvPr/>
        </p:nvSpPr>
        <p:spPr>
          <a:xfrm>
            <a:off x="9922599" y="6442471"/>
            <a:ext cx="2073196" cy="369332"/>
          </a:xfrm>
          <a:prstGeom prst="rect">
            <a:avLst/>
          </a:prstGeom>
          <a:noFill/>
        </p:spPr>
        <p:txBody>
          <a:bodyPr wrap="none" rtlCol="0">
            <a:spAutoFit/>
          </a:bodyPr>
          <a:lstStyle/>
          <a:p>
            <a:r>
              <a:rPr lang="en-US" dirty="0" smtClean="0"/>
              <a:t>Nature review, 2012</a:t>
            </a:r>
            <a:endParaRPr lang="en-US" dirty="0"/>
          </a:p>
        </p:txBody>
      </p:sp>
    </p:spTree>
    <p:extLst>
      <p:ext uri="{BB962C8B-B14F-4D97-AF65-F5344CB8AC3E}">
        <p14:creationId xmlns:p14="http://schemas.microsoft.com/office/powerpoint/2010/main" val="2873613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93162256"/>
              </p:ext>
            </p:extLst>
          </p:nvPr>
        </p:nvGraphicFramePr>
        <p:xfrm>
          <a:off x="172016" y="121449"/>
          <a:ext cx="11878145" cy="6736551"/>
        </p:xfrm>
        <a:graphic>
          <a:graphicData uri="http://schemas.openxmlformats.org/drawingml/2006/table">
            <a:tbl>
              <a:tblPr firstRow="1" firstCol="1" bandRow="1">
                <a:tableStyleId>{5C22544A-7EE6-4342-B048-85BDC9FD1C3A}</a:tableStyleId>
              </a:tblPr>
              <a:tblGrid>
                <a:gridCol w="5336001"/>
                <a:gridCol w="3258626"/>
                <a:gridCol w="3283518"/>
              </a:tblGrid>
              <a:tr h="917636">
                <a:tc gridSpan="3">
                  <a:txBody>
                    <a:bodyPr/>
                    <a:lstStyle/>
                    <a:p>
                      <a:pPr marL="0" marR="0" algn="ctr">
                        <a:spcBef>
                          <a:spcPts val="1200"/>
                        </a:spcBef>
                        <a:spcAft>
                          <a:spcPts val="600"/>
                        </a:spcAft>
                      </a:pPr>
                      <a:r>
                        <a:rPr lang="en-US" sz="3200" dirty="0" smtClean="0">
                          <a:effectLst/>
                        </a:rPr>
                        <a:t>Frequency </a:t>
                      </a:r>
                      <a:r>
                        <a:rPr lang="en-US" sz="3200" dirty="0">
                          <a:effectLst/>
                        </a:rPr>
                        <a:t>of deficiencies in  EHR-based </a:t>
                      </a:r>
                      <a:r>
                        <a:rPr lang="en-US" sz="3200" dirty="0" smtClean="0">
                          <a:effectLst/>
                        </a:rPr>
                        <a:t>research and surveillance</a:t>
                      </a:r>
                      <a:endParaRPr lang="en-US" sz="3200" b="1" dirty="0">
                        <a:solidFill>
                          <a:srgbClr val="5B9BD5"/>
                        </a:solidFill>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571357">
                <a:tc>
                  <a:txBody>
                    <a:bodyPr/>
                    <a:lstStyle/>
                    <a:p>
                      <a:pPr marL="0" marR="0" algn="just" hangingPunct="0">
                        <a:spcBef>
                          <a:spcPts val="0"/>
                        </a:spcBef>
                        <a:spcAft>
                          <a:spcPts val="0"/>
                        </a:spcAft>
                      </a:pPr>
                      <a:r>
                        <a:rPr lang="en-US" sz="3200" dirty="0">
                          <a:effectLst/>
                        </a:rPr>
                        <a:t>Source</a:t>
                      </a:r>
                      <a:endParaRPr lang="en-US" sz="3200" dirty="0">
                        <a:effectLst/>
                        <a:latin typeface="Times New Roman"/>
                        <a:ea typeface="Times New Roman"/>
                        <a:cs typeface="Times New Roman"/>
                      </a:endParaRPr>
                    </a:p>
                  </a:txBody>
                  <a:tcPr marL="68580" marR="68580" marT="0" marB="0" anchor="ctr"/>
                </a:tc>
                <a:tc>
                  <a:txBody>
                    <a:bodyPr/>
                    <a:lstStyle/>
                    <a:p>
                      <a:pPr marL="0" marR="0" algn="just" hangingPunct="0">
                        <a:spcBef>
                          <a:spcPts val="0"/>
                        </a:spcBef>
                        <a:spcAft>
                          <a:spcPts val="0"/>
                        </a:spcAft>
                      </a:pPr>
                      <a:r>
                        <a:rPr lang="en-US" sz="3200">
                          <a:effectLst/>
                        </a:rPr>
                        <a:t>Estimate</a:t>
                      </a:r>
                      <a:endParaRPr lang="en-US" sz="3200">
                        <a:effectLst/>
                        <a:latin typeface="Times New Roman"/>
                        <a:ea typeface="Times New Roman"/>
                        <a:cs typeface="Times New Roman"/>
                      </a:endParaRPr>
                    </a:p>
                  </a:txBody>
                  <a:tcPr marL="68580" marR="68580" marT="0" marB="0"/>
                </a:tc>
                <a:tc>
                  <a:txBody>
                    <a:bodyPr/>
                    <a:lstStyle/>
                    <a:p>
                      <a:pPr marL="0" marR="0" algn="just" hangingPunct="0">
                        <a:spcBef>
                          <a:spcPts val="0"/>
                        </a:spcBef>
                        <a:spcAft>
                          <a:spcPts val="0"/>
                        </a:spcAft>
                      </a:pPr>
                      <a:r>
                        <a:rPr lang="en-US" sz="3200">
                          <a:effectLst/>
                        </a:rPr>
                        <a:t>Reference</a:t>
                      </a:r>
                      <a:endParaRPr lang="en-US" sz="3200">
                        <a:effectLst/>
                        <a:latin typeface="Times New Roman"/>
                        <a:ea typeface="Times New Roman"/>
                        <a:cs typeface="Times New Roman"/>
                      </a:endParaRPr>
                    </a:p>
                  </a:txBody>
                  <a:tcPr marL="68580" marR="68580" marT="0" marB="0" anchor="ctr"/>
                </a:tc>
              </a:tr>
              <a:tr h="712033">
                <a:tc>
                  <a:txBody>
                    <a:bodyPr/>
                    <a:lstStyle/>
                    <a:p>
                      <a:pPr marL="0" marR="0" algn="ctr" hangingPunct="0">
                        <a:spcBef>
                          <a:spcPts val="0"/>
                        </a:spcBef>
                        <a:spcAft>
                          <a:spcPts val="0"/>
                        </a:spcAft>
                      </a:pPr>
                      <a:r>
                        <a:rPr lang="en-US" sz="3200">
                          <a:effectLst/>
                        </a:rPr>
                        <a:t>Incompleteness</a:t>
                      </a:r>
                      <a:endParaRPr lang="en-US" sz="3200">
                        <a:effectLst/>
                        <a:latin typeface="Times New Roman"/>
                        <a:ea typeface="Times New Roman"/>
                        <a:cs typeface="Times New Roman"/>
                      </a:endParaRPr>
                    </a:p>
                  </a:txBody>
                  <a:tcPr marL="68580" marR="68580" marT="0" marB="0" anchor="ctr"/>
                </a:tc>
                <a:tc>
                  <a:txBody>
                    <a:bodyPr/>
                    <a:lstStyle/>
                    <a:p>
                      <a:pPr marL="0" marR="0" algn="ctr" hangingPunct="0">
                        <a:spcBef>
                          <a:spcPts val="0"/>
                        </a:spcBef>
                        <a:spcAft>
                          <a:spcPts val="0"/>
                        </a:spcAft>
                      </a:pPr>
                      <a:r>
                        <a:rPr lang="en-US" sz="3200">
                          <a:effectLst/>
                        </a:rPr>
                        <a:t>24%</a:t>
                      </a:r>
                      <a:endParaRPr lang="en-US" sz="3200">
                        <a:effectLst/>
                        <a:latin typeface="Times New Roman"/>
                        <a:ea typeface="Times New Roman"/>
                        <a:cs typeface="Times New Roman"/>
                      </a:endParaRPr>
                    </a:p>
                  </a:txBody>
                  <a:tcPr marL="68580" marR="68580" marT="0" marB="0" anchor="ctr"/>
                </a:tc>
                <a:tc>
                  <a:txBody>
                    <a:bodyPr/>
                    <a:lstStyle/>
                    <a:p>
                      <a:pPr marL="0" marR="0" algn="ctr" hangingPunct="0">
                        <a:spcBef>
                          <a:spcPts val="0"/>
                        </a:spcBef>
                        <a:spcAft>
                          <a:spcPts val="0"/>
                        </a:spcAft>
                      </a:pPr>
                      <a:r>
                        <a:rPr lang="en-US" sz="1600" dirty="0" smtClean="0">
                          <a:effectLst/>
                        </a:rPr>
                        <a:t>Walker J, et al. BMJ. 2015</a:t>
                      </a:r>
                    </a:p>
                    <a:p>
                      <a:pPr marL="0" marR="0" algn="ctr" hangingPunct="0">
                        <a:spcBef>
                          <a:spcPts val="0"/>
                        </a:spcBef>
                        <a:spcAft>
                          <a:spcPts val="0"/>
                        </a:spcAft>
                      </a:pPr>
                      <a:r>
                        <a:rPr lang="en-US" sz="1600" dirty="0" err="1" smtClean="0">
                          <a:effectLst/>
                        </a:rPr>
                        <a:t>Botsis</a:t>
                      </a:r>
                      <a:r>
                        <a:rPr lang="en-US" sz="1600" dirty="0" smtClean="0">
                          <a:effectLst/>
                        </a:rPr>
                        <a:t> T, et al. AMIA summit 2010</a:t>
                      </a:r>
                    </a:p>
                    <a:p>
                      <a:pPr marL="0" marR="0" algn="ctr" hangingPunct="0">
                        <a:spcBef>
                          <a:spcPts val="0"/>
                        </a:spcBef>
                        <a:spcAft>
                          <a:spcPts val="0"/>
                        </a:spcAft>
                      </a:pPr>
                      <a:r>
                        <a:rPr lang="en-US" sz="1600" dirty="0" smtClean="0">
                          <a:effectLst/>
                        </a:rPr>
                        <a:t>Denham CR, et al. Journal of patient safety. 2013</a:t>
                      </a:r>
                    </a:p>
                  </a:txBody>
                  <a:tcPr marL="68580" marR="68580" marT="0" marB="0" anchor="ctr"/>
                </a:tc>
              </a:tr>
              <a:tr h="712033">
                <a:tc>
                  <a:txBody>
                    <a:bodyPr/>
                    <a:lstStyle/>
                    <a:p>
                      <a:pPr marL="0" marR="0" algn="ctr" hangingPunct="0">
                        <a:spcBef>
                          <a:spcPts val="0"/>
                        </a:spcBef>
                        <a:spcAft>
                          <a:spcPts val="0"/>
                        </a:spcAft>
                      </a:pPr>
                      <a:r>
                        <a:rPr lang="en-US" sz="3200">
                          <a:effectLst/>
                        </a:rPr>
                        <a:t> </a:t>
                      </a:r>
                      <a:endParaRPr lang="en-US" sz="3200">
                        <a:effectLst/>
                        <a:latin typeface="Times New Roman"/>
                        <a:ea typeface="Times New Roman"/>
                        <a:cs typeface="Times New Roman"/>
                      </a:endParaRPr>
                    </a:p>
                  </a:txBody>
                  <a:tcPr marL="68580" marR="68580" marT="0" marB="0" anchor="ctr"/>
                </a:tc>
                <a:tc>
                  <a:txBody>
                    <a:bodyPr/>
                    <a:lstStyle/>
                    <a:p>
                      <a:pPr marL="0" marR="0" algn="ctr" hangingPunct="0">
                        <a:spcBef>
                          <a:spcPts val="0"/>
                        </a:spcBef>
                        <a:spcAft>
                          <a:spcPts val="0"/>
                        </a:spcAft>
                      </a:pPr>
                      <a:r>
                        <a:rPr lang="en-US" sz="3200">
                          <a:effectLst/>
                        </a:rPr>
                        <a:t>86%</a:t>
                      </a:r>
                      <a:endParaRPr lang="en-US" sz="3200">
                        <a:effectLst/>
                        <a:latin typeface="Times New Roman"/>
                        <a:ea typeface="Times New Roman"/>
                        <a:cs typeface="Times New Roman"/>
                      </a:endParaRPr>
                    </a:p>
                  </a:txBody>
                  <a:tcPr marL="68580" marR="68580" marT="0" marB="0" anchor="ctr"/>
                </a:tc>
                <a:tc>
                  <a:txBody>
                    <a:bodyPr/>
                    <a:lstStyle/>
                    <a:p>
                      <a:pPr marL="0" marR="0" algn="ctr" hangingPunct="0">
                        <a:spcBef>
                          <a:spcPts val="0"/>
                        </a:spcBef>
                        <a:spcAft>
                          <a:spcPts val="0"/>
                        </a:spcAft>
                      </a:pPr>
                      <a:r>
                        <a:rPr lang="da-DK" sz="1600" dirty="0" smtClean="0">
                          <a:effectLst/>
                        </a:rPr>
                        <a:t>Thiru K, et al. BMJ. 2003</a:t>
                      </a:r>
                      <a:endParaRPr lang="en-US" sz="1600" dirty="0">
                        <a:effectLst/>
                        <a:latin typeface="Times New Roman"/>
                        <a:ea typeface="Times New Roman"/>
                        <a:cs typeface="Times New Roman"/>
                      </a:endParaRPr>
                    </a:p>
                  </a:txBody>
                  <a:tcPr marL="68580" marR="68580" marT="0" marB="0" anchor="ctr"/>
                </a:tc>
              </a:tr>
              <a:tr h="712033">
                <a:tc>
                  <a:txBody>
                    <a:bodyPr/>
                    <a:lstStyle/>
                    <a:p>
                      <a:pPr marL="0" marR="0" algn="ctr" hangingPunct="0">
                        <a:spcBef>
                          <a:spcPts val="0"/>
                        </a:spcBef>
                        <a:spcAft>
                          <a:spcPts val="0"/>
                        </a:spcAft>
                      </a:pPr>
                      <a:r>
                        <a:rPr lang="en-US" sz="3200">
                          <a:effectLst/>
                        </a:rPr>
                        <a:t> </a:t>
                      </a:r>
                      <a:endParaRPr lang="en-US" sz="3200">
                        <a:effectLst/>
                        <a:latin typeface="Times New Roman"/>
                        <a:ea typeface="Times New Roman"/>
                        <a:cs typeface="Times New Roman"/>
                      </a:endParaRPr>
                    </a:p>
                  </a:txBody>
                  <a:tcPr marL="68580" marR="68580" marT="0" marB="0" anchor="ctr"/>
                </a:tc>
                <a:tc>
                  <a:txBody>
                    <a:bodyPr/>
                    <a:lstStyle/>
                    <a:p>
                      <a:pPr marL="0" marR="0" algn="ctr" hangingPunct="0">
                        <a:spcBef>
                          <a:spcPts val="0"/>
                        </a:spcBef>
                        <a:spcAft>
                          <a:spcPts val="0"/>
                        </a:spcAft>
                      </a:pPr>
                      <a:r>
                        <a:rPr lang="en-US" sz="3200">
                          <a:effectLst/>
                        </a:rPr>
                        <a:t>65%</a:t>
                      </a:r>
                      <a:endParaRPr lang="en-US" sz="3200">
                        <a:effectLst/>
                        <a:latin typeface="Times New Roman"/>
                        <a:ea typeface="Times New Roman"/>
                        <a:cs typeface="Times New Roman"/>
                      </a:endParaRPr>
                    </a:p>
                  </a:txBody>
                  <a:tcPr marL="68580" marR="68580" marT="0" marB="0" anchor="ctr"/>
                </a:tc>
                <a:tc>
                  <a:txBody>
                    <a:bodyPr/>
                    <a:lstStyle/>
                    <a:p>
                      <a:pPr marL="0" marR="0" algn="ctr" hangingPunct="0">
                        <a:spcBef>
                          <a:spcPts val="0"/>
                        </a:spcBef>
                        <a:spcAft>
                          <a:spcPts val="0"/>
                        </a:spcAft>
                      </a:pPr>
                      <a:r>
                        <a:rPr lang="da-DK" sz="1600" dirty="0" smtClean="0">
                          <a:effectLst/>
                        </a:rPr>
                        <a:t>Kopcke F, et al. BMC 2013</a:t>
                      </a:r>
                      <a:endParaRPr lang="en-US" sz="1600" dirty="0">
                        <a:effectLst/>
                        <a:latin typeface="Times New Roman"/>
                        <a:ea typeface="Times New Roman"/>
                        <a:cs typeface="Times New Roman"/>
                      </a:endParaRPr>
                    </a:p>
                  </a:txBody>
                  <a:tcPr marL="68580" marR="68580" marT="0" marB="0" anchor="ctr"/>
                </a:tc>
              </a:tr>
              <a:tr h="712033">
                <a:tc>
                  <a:txBody>
                    <a:bodyPr/>
                    <a:lstStyle/>
                    <a:p>
                      <a:pPr marL="0" marR="0" algn="ctr" hangingPunct="0">
                        <a:spcBef>
                          <a:spcPts val="0"/>
                        </a:spcBef>
                        <a:spcAft>
                          <a:spcPts val="0"/>
                        </a:spcAft>
                      </a:pPr>
                      <a:r>
                        <a:rPr lang="en-US" sz="3200">
                          <a:effectLst/>
                        </a:rPr>
                        <a:t> </a:t>
                      </a:r>
                      <a:endParaRPr lang="en-US" sz="3200">
                        <a:effectLst/>
                        <a:latin typeface="Times New Roman"/>
                        <a:ea typeface="Times New Roman"/>
                        <a:cs typeface="Times New Roman"/>
                      </a:endParaRPr>
                    </a:p>
                  </a:txBody>
                  <a:tcPr marL="68580" marR="68580" marT="0" marB="0" anchor="ctr"/>
                </a:tc>
                <a:tc>
                  <a:txBody>
                    <a:bodyPr/>
                    <a:lstStyle/>
                    <a:p>
                      <a:pPr marL="0" marR="0" algn="ctr" hangingPunct="0">
                        <a:spcBef>
                          <a:spcPts val="0"/>
                        </a:spcBef>
                        <a:spcAft>
                          <a:spcPts val="0"/>
                        </a:spcAft>
                      </a:pPr>
                      <a:r>
                        <a:rPr lang="en-US" sz="3200">
                          <a:effectLst/>
                        </a:rPr>
                        <a:t>86%</a:t>
                      </a:r>
                      <a:endParaRPr lang="en-US" sz="3200">
                        <a:effectLst/>
                        <a:latin typeface="Times New Roman"/>
                        <a:ea typeface="Times New Roman"/>
                        <a:cs typeface="Times New Roman"/>
                      </a:endParaRPr>
                    </a:p>
                  </a:txBody>
                  <a:tcPr marL="68580" marR="68580" marT="0" marB="0" anchor="ctr"/>
                </a:tc>
                <a:tc>
                  <a:txBody>
                    <a:bodyPr/>
                    <a:lstStyle/>
                    <a:p>
                      <a:pPr marL="0" marR="0" algn="ctr" hangingPunct="0">
                        <a:spcBef>
                          <a:spcPts val="0"/>
                        </a:spcBef>
                        <a:spcAft>
                          <a:spcPts val="0"/>
                        </a:spcAft>
                      </a:pPr>
                      <a:r>
                        <a:rPr lang="en-US" sz="1600" dirty="0" smtClean="0">
                          <a:effectLst/>
                        </a:rPr>
                        <a:t>McGinnis KA, et al. Medical care. 2009</a:t>
                      </a:r>
                      <a:endParaRPr lang="en-US" sz="1600" dirty="0">
                        <a:effectLst/>
                        <a:latin typeface="Times New Roman"/>
                        <a:ea typeface="Times New Roman"/>
                        <a:cs typeface="Times New Roman"/>
                      </a:endParaRPr>
                    </a:p>
                  </a:txBody>
                  <a:tcPr marL="68580" marR="68580" marT="0" marB="0" anchor="ctr"/>
                </a:tc>
              </a:tr>
              <a:tr h="712033">
                <a:tc>
                  <a:txBody>
                    <a:bodyPr/>
                    <a:lstStyle/>
                    <a:p>
                      <a:pPr marL="0" marR="0" algn="ctr" hangingPunct="0">
                        <a:spcBef>
                          <a:spcPts val="300"/>
                        </a:spcBef>
                        <a:spcAft>
                          <a:spcPts val="0"/>
                        </a:spcAft>
                      </a:pPr>
                      <a:r>
                        <a:rPr lang="en-US" sz="3200">
                          <a:effectLst/>
                        </a:rPr>
                        <a:t>CPOE Errors</a:t>
                      </a:r>
                      <a:endParaRPr lang="en-US" sz="3200">
                        <a:effectLst/>
                        <a:latin typeface="Times New Roman"/>
                        <a:ea typeface="Times New Roman"/>
                        <a:cs typeface="Times New Roman"/>
                      </a:endParaRPr>
                    </a:p>
                  </a:txBody>
                  <a:tcPr marL="68580" marR="68580" marT="0" marB="0" anchor="ctr"/>
                </a:tc>
                <a:tc>
                  <a:txBody>
                    <a:bodyPr/>
                    <a:lstStyle/>
                    <a:p>
                      <a:pPr marL="0" marR="0" algn="ctr" hangingPunct="0">
                        <a:spcBef>
                          <a:spcPts val="300"/>
                        </a:spcBef>
                        <a:spcAft>
                          <a:spcPts val="0"/>
                        </a:spcAft>
                      </a:pPr>
                      <a:r>
                        <a:rPr lang="en-US" sz="3200">
                          <a:effectLst/>
                        </a:rPr>
                        <a:t>51.4-91.5</a:t>
                      </a:r>
                      <a:endParaRPr lang="en-US" sz="3200">
                        <a:effectLst/>
                        <a:latin typeface="Times New Roman"/>
                        <a:ea typeface="Times New Roman"/>
                        <a:cs typeface="Times New Roman"/>
                      </a:endParaRPr>
                    </a:p>
                  </a:txBody>
                  <a:tcPr marL="68580" marR="68580" marT="0" marB="0" anchor="ctr"/>
                </a:tc>
                <a:tc>
                  <a:txBody>
                    <a:bodyPr/>
                    <a:lstStyle/>
                    <a:p>
                      <a:pPr marL="0" marR="0" algn="ctr" hangingPunct="0">
                        <a:spcBef>
                          <a:spcPts val="300"/>
                        </a:spcBef>
                        <a:spcAft>
                          <a:spcPts val="0"/>
                        </a:spcAft>
                      </a:pPr>
                      <a:r>
                        <a:rPr lang="da-DK" sz="1600" dirty="0" smtClean="0">
                          <a:effectLst/>
                        </a:rPr>
                        <a:t>Koppel R, et al. JAMA 2005</a:t>
                      </a:r>
                      <a:endParaRPr lang="en-US" sz="1600" dirty="0">
                        <a:effectLst/>
                        <a:latin typeface="Times New Roman"/>
                        <a:ea typeface="Times New Roman"/>
                        <a:cs typeface="Times New Roman"/>
                      </a:endParaRPr>
                    </a:p>
                  </a:txBody>
                  <a:tcPr marL="68580" marR="68580" marT="0" marB="0" anchor="ctr"/>
                </a:tc>
              </a:tr>
              <a:tr h="712033">
                <a:tc>
                  <a:txBody>
                    <a:bodyPr/>
                    <a:lstStyle/>
                    <a:p>
                      <a:pPr marL="0" marR="0" algn="ctr" hangingPunct="0">
                        <a:spcBef>
                          <a:spcPts val="300"/>
                        </a:spcBef>
                        <a:spcAft>
                          <a:spcPts val="0"/>
                        </a:spcAft>
                      </a:pPr>
                      <a:r>
                        <a:rPr lang="en-US" sz="3200">
                          <a:effectLst/>
                        </a:rPr>
                        <a:t>Inaccuracies, errors</a:t>
                      </a:r>
                      <a:endParaRPr lang="en-US" sz="3200">
                        <a:effectLst/>
                        <a:latin typeface="Times New Roman"/>
                        <a:ea typeface="Times New Roman"/>
                        <a:cs typeface="Times New Roman"/>
                      </a:endParaRPr>
                    </a:p>
                  </a:txBody>
                  <a:tcPr marL="68580" marR="68580" marT="0" marB="0" anchor="ctr"/>
                </a:tc>
                <a:tc>
                  <a:txBody>
                    <a:bodyPr/>
                    <a:lstStyle/>
                    <a:p>
                      <a:pPr marL="0" marR="0" algn="ctr" hangingPunct="0">
                        <a:spcBef>
                          <a:spcPts val="300"/>
                        </a:spcBef>
                        <a:spcAft>
                          <a:spcPts val="0"/>
                        </a:spcAft>
                      </a:pPr>
                      <a:r>
                        <a:rPr lang="en-US" sz="3200">
                          <a:effectLst/>
                        </a:rPr>
                        <a:t>4.3 %</a:t>
                      </a:r>
                      <a:endParaRPr lang="en-US" sz="3200">
                        <a:effectLst/>
                        <a:latin typeface="Times New Roman"/>
                        <a:ea typeface="Times New Roman"/>
                        <a:cs typeface="Times New Roman"/>
                      </a:endParaRPr>
                    </a:p>
                  </a:txBody>
                  <a:tcPr marL="68580" marR="68580" marT="0" marB="0" anchor="ctr"/>
                </a:tc>
                <a:tc>
                  <a:txBody>
                    <a:bodyPr/>
                    <a:lstStyle/>
                    <a:p>
                      <a:pPr marL="0" marR="0" algn="ctr" hangingPunct="0">
                        <a:spcBef>
                          <a:spcPts val="300"/>
                        </a:spcBef>
                        <a:spcAft>
                          <a:spcPts val="0"/>
                        </a:spcAft>
                      </a:pPr>
                      <a:r>
                        <a:rPr lang="en-US" sz="1600" dirty="0" smtClean="0">
                          <a:effectLst/>
                        </a:rPr>
                        <a:t>Weiss J, et al. American </a:t>
                      </a:r>
                      <a:r>
                        <a:rPr lang="en-US" sz="1600" dirty="0" err="1" smtClean="0">
                          <a:effectLst/>
                        </a:rPr>
                        <a:t>Acad</a:t>
                      </a:r>
                      <a:r>
                        <a:rPr lang="en-US" sz="1600" dirty="0" smtClean="0">
                          <a:effectLst/>
                        </a:rPr>
                        <a:t> of </a:t>
                      </a:r>
                      <a:r>
                        <a:rPr lang="en-US" sz="1600" dirty="0" err="1" smtClean="0">
                          <a:effectLst/>
                        </a:rPr>
                        <a:t>Ophth</a:t>
                      </a:r>
                      <a:r>
                        <a:rPr lang="en-US" sz="1600" dirty="0" smtClean="0">
                          <a:effectLst/>
                        </a:rPr>
                        <a:t>. Annual Meeting; 2014</a:t>
                      </a:r>
                      <a:endParaRPr lang="en-US" sz="1600" dirty="0">
                        <a:effectLst/>
                        <a:latin typeface="Times New Roman"/>
                        <a:ea typeface="Times New Roman"/>
                        <a:cs typeface="Times New Roman"/>
                      </a:endParaRPr>
                    </a:p>
                  </a:txBody>
                  <a:tcPr marL="68580" marR="68580" marT="0" marB="0" anchor="ctr"/>
                </a:tc>
              </a:tr>
              <a:tr h="712033">
                <a:tc>
                  <a:txBody>
                    <a:bodyPr/>
                    <a:lstStyle/>
                    <a:p>
                      <a:pPr marL="0" marR="0" algn="ctr" hangingPunct="0">
                        <a:spcBef>
                          <a:spcPts val="0"/>
                        </a:spcBef>
                        <a:spcAft>
                          <a:spcPts val="0"/>
                        </a:spcAft>
                      </a:pPr>
                      <a:r>
                        <a:rPr lang="en-US" sz="3200">
                          <a:effectLst/>
                        </a:rPr>
                        <a:t>Inconsistencies</a:t>
                      </a:r>
                      <a:endParaRPr lang="en-US" sz="3200">
                        <a:effectLst/>
                        <a:latin typeface="Times New Roman"/>
                        <a:ea typeface="Times New Roman"/>
                        <a:cs typeface="Times New Roman"/>
                      </a:endParaRPr>
                    </a:p>
                  </a:txBody>
                  <a:tcPr marL="68580" marR="68580" marT="0" marB="0" anchor="ctr"/>
                </a:tc>
                <a:tc>
                  <a:txBody>
                    <a:bodyPr/>
                    <a:lstStyle/>
                    <a:p>
                      <a:pPr marL="0" marR="0" algn="ctr" hangingPunct="0">
                        <a:spcBef>
                          <a:spcPts val="0"/>
                        </a:spcBef>
                        <a:spcAft>
                          <a:spcPts val="0"/>
                        </a:spcAft>
                      </a:pPr>
                      <a:r>
                        <a:rPr lang="en-US" sz="3200">
                          <a:effectLst/>
                        </a:rPr>
                        <a:t>variable</a:t>
                      </a:r>
                      <a:endParaRPr lang="en-US" sz="3200">
                        <a:effectLst/>
                        <a:latin typeface="Times New Roman"/>
                        <a:ea typeface="Times New Roman"/>
                        <a:cs typeface="Times New Roman"/>
                      </a:endParaRPr>
                    </a:p>
                  </a:txBody>
                  <a:tcPr marL="68580" marR="68580" marT="0" marB="0" anchor="ctr"/>
                </a:tc>
                <a:tc>
                  <a:txBody>
                    <a:bodyPr/>
                    <a:lstStyle/>
                    <a:p>
                      <a:pPr marL="0" marR="0" algn="ctr" hangingPunct="0">
                        <a:spcBef>
                          <a:spcPts val="0"/>
                        </a:spcBef>
                        <a:spcAft>
                          <a:spcPts val="0"/>
                        </a:spcAft>
                      </a:pPr>
                      <a:r>
                        <a:rPr lang="da-DK" sz="1600" dirty="0" smtClean="0">
                          <a:effectLst/>
                        </a:rPr>
                        <a:t>Walker J, et al. BMJ. 2015</a:t>
                      </a:r>
                    </a:p>
                    <a:p>
                      <a:pPr marL="0" marR="0" algn="ctr" hangingPunct="0">
                        <a:spcBef>
                          <a:spcPts val="0"/>
                        </a:spcBef>
                        <a:spcAft>
                          <a:spcPts val="0"/>
                        </a:spcAft>
                      </a:pPr>
                      <a:r>
                        <a:rPr lang="da-DK" sz="1600" dirty="0" smtClean="0">
                          <a:effectLst/>
                        </a:rPr>
                        <a:t>Botsis T, et al. AMIA summit 2010</a:t>
                      </a:r>
                    </a:p>
                  </a:txBody>
                  <a:tcPr marL="68580" marR="68580" marT="0" marB="0" anchor="ctr"/>
                </a:tc>
              </a:tr>
            </a:tbl>
          </a:graphicData>
        </a:graphic>
      </p:graphicFrame>
    </p:spTree>
    <p:extLst>
      <p:ext uri="{BB962C8B-B14F-4D97-AF65-F5344CB8AC3E}">
        <p14:creationId xmlns:p14="http://schemas.microsoft.com/office/powerpoint/2010/main" val="2897146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085" y="2024802"/>
            <a:ext cx="11479793" cy="2646787"/>
          </a:xfrm>
        </p:spPr>
        <p:txBody>
          <a:bodyPr>
            <a:noAutofit/>
          </a:bodyPr>
          <a:lstStyle/>
          <a:p>
            <a:pPr marL="0" indent="0" algn="ctr">
              <a:buNone/>
            </a:pPr>
            <a:r>
              <a:rPr lang="en-US" sz="5400" b="1" dirty="0">
                <a:solidFill>
                  <a:schemeClr val="tx2"/>
                </a:solidFill>
              </a:rPr>
              <a:t>If you torture the data long enough</a:t>
            </a:r>
            <a:r>
              <a:rPr lang="en-US" sz="5400" b="1" dirty="0" smtClean="0">
                <a:solidFill>
                  <a:schemeClr val="tx2"/>
                </a:solidFill>
              </a:rPr>
              <a:t>,</a:t>
            </a:r>
            <a:endParaRPr lang="en-US" sz="1100" b="1" dirty="0" smtClean="0">
              <a:solidFill>
                <a:schemeClr val="tx2"/>
              </a:solidFill>
            </a:endParaRPr>
          </a:p>
          <a:p>
            <a:pPr marL="0" indent="0" algn="ctr">
              <a:buNone/>
            </a:pPr>
            <a:r>
              <a:rPr lang="en-US" sz="1100" b="1" dirty="0" smtClean="0">
                <a:solidFill>
                  <a:schemeClr val="tx2"/>
                </a:solidFill>
              </a:rPr>
              <a:t> </a:t>
            </a:r>
          </a:p>
          <a:p>
            <a:pPr marL="0" indent="0" algn="ctr">
              <a:buNone/>
            </a:pPr>
            <a:r>
              <a:rPr lang="en-US" sz="5400" b="1" dirty="0" smtClean="0">
                <a:solidFill>
                  <a:schemeClr val="tx2"/>
                </a:solidFill>
              </a:rPr>
              <a:t>it </a:t>
            </a:r>
            <a:r>
              <a:rPr lang="en-US" sz="5400" b="1" dirty="0">
                <a:solidFill>
                  <a:schemeClr val="tx2"/>
                </a:solidFill>
              </a:rPr>
              <a:t>will confess anything you want.</a:t>
            </a:r>
          </a:p>
        </p:txBody>
      </p:sp>
    </p:spTree>
    <p:extLst>
      <p:ext uri="{BB962C8B-B14F-4D97-AF65-F5344CB8AC3E}">
        <p14:creationId xmlns:p14="http://schemas.microsoft.com/office/powerpoint/2010/main" val="29707502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093" y="138790"/>
            <a:ext cx="10515600" cy="1065321"/>
          </a:xfrm>
        </p:spPr>
        <p:txBody>
          <a:bodyPr/>
          <a:lstStyle/>
          <a:p>
            <a:pPr algn="ctr"/>
            <a:r>
              <a:rPr lang="en-US" b="1" dirty="0" smtClean="0">
                <a:solidFill>
                  <a:schemeClr val="tx2"/>
                </a:solidFill>
              </a:rPr>
              <a:t>Non-repeatable research</a:t>
            </a:r>
            <a:endParaRPr lang="en-US" b="1" dirty="0">
              <a:solidFill>
                <a:schemeClr val="tx2"/>
              </a:solidFill>
            </a:endParaRPr>
          </a:p>
        </p:txBody>
      </p:sp>
      <p:sp>
        <p:nvSpPr>
          <p:cNvPr id="3" name="Content Placeholder 2"/>
          <p:cNvSpPr>
            <a:spLocks noGrp="1"/>
          </p:cNvSpPr>
          <p:nvPr>
            <p:ph idx="1"/>
          </p:nvPr>
        </p:nvSpPr>
        <p:spPr>
          <a:xfrm>
            <a:off x="588475" y="1191882"/>
            <a:ext cx="11027121" cy="5507682"/>
          </a:xfrm>
        </p:spPr>
        <p:txBody>
          <a:bodyPr>
            <a:noAutofit/>
          </a:bodyPr>
          <a:lstStyle/>
          <a:p>
            <a:r>
              <a:rPr lang="en-US" dirty="0"/>
              <a:t>Five of 7 largest molecular epidemiology cancer studies did not classify patients better than chance (JNCI, 96:2004)</a:t>
            </a:r>
          </a:p>
          <a:p>
            <a:r>
              <a:rPr lang="en-US" dirty="0"/>
              <a:t>Microarray drug sensitivity signatures – from cell lines – to predict patient response (named one of top100 breakthroughs in 2006) could not be reproduced in large clinical trial in 2009 (Nature Medicine, 2006)</a:t>
            </a:r>
          </a:p>
          <a:p>
            <a:r>
              <a:rPr lang="en-US" dirty="0" smtClean="0"/>
              <a:t>Assessment </a:t>
            </a:r>
            <a:r>
              <a:rPr lang="en-US" dirty="0"/>
              <a:t>of 18 published microarray studies: 2 were reproducible (Science, 2011)</a:t>
            </a:r>
          </a:p>
          <a:p>
            <a:r>
              <a:rPr lang="en-US" dirty="0"/>
              <a:t>Bayer Healthcare reported reproducibility rates of 25% in its attempt to </a:t>
            </a:r>
            <a:r>
              <a:rPr lang="en-US" dirty="0" smtClean="0"/>
              <a:t>repeat </a:t>
            </a:r>
            <a:r>
              <a:rPr lang="en-US" dirty="0"/>
              <a:t>discovery research( Nature Reviews Drug Discovery 10, 712, 2011)</a:t>
            </a:r>
          </a:p>
          <a:p>
            <a:r>
              <a:rPr lang="en-US" dirty="0" smtClean="0"/>
              <a:t>Amgen </a:t>
            </a:r>
            <a:r>
              <a:rPr lang="en-US" dirty="0"/>
              <a:t>attempts to verify results of 53 </a:t>
            </a:r>
            <a:r>
              <a:rPr lang="en-US" dirty="0" smtClean="0"/>
              <a:t>landmark studies </a:t>
            </a:r>
            <a:r>
              <a:rPr lang="en-US" dirty="0"/>
              <a:t>in oncology and hematology</a:t>
            </a:r>
            <a:r>
              <a:rPr lang="en-US" dirty="0" smtClean="0"/>
              <a:t>; only </a:t>
            </a:r>
            <a:r>
              <a:rPr lang="en-US" dirty="0"/>
              <a:t>6 (11%) could be reproduced</a:t>
            </a:r>
            <a:r>
              <a:rPr lang="en-US" dirty="0" smtClean="0"/>
              <a:t>.</a:t>
            </a:r>
            <a:r>
              <a:rPr lang="en-US" dirty="0"/>
              <a:t> (Nature 483, </a:t>
            </a:r>
            <a:r>
              <a:rPr lang="en-US" dirty="0" smtClean="0"/>
              <a:t>531-533, 2012)</a:t>
            </a:r>
            <a:endParaRPr lang="en-US" dirty="0"/>
          </a:p>
        </p:txBody>
      </p:sp>
    </p:spTree>
    <p:extLst>
      <p:ext uri="{BB962C8B-B14F-4D97-AF65-F5344CB8AC3E}">
        <p14:creationId xmlns:p14="http://schemas.microsoft.com/office/powerpoint/2010/main" val="1570924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2"/>
                </a:solidFill>
                <a:latin typeface="+mn-lt"/>
              </a:rPr>
              <a:t>The following candidates </a:t>
            </a:r>
            <a:r>
              <a:rPr lang="en-US" b="1" dirty="0" smtClean="0">
                <a:solidFill>
                  <a:schemeClr val="tx2"/>
                </a:solidFill>
                <a:latin typeface="+mn-lt"/>
              </a:rPr>
              <a:t>also took </a:t>
            </a:r>
            <a:r>
              <a:rPr lang="en-US" b="1" dirty="0">
                <a:solidFill>
                  <a:schemeClr val="tx2"/>
                </a:solidFill>
                <a:latin typeface="+mn-lt"/>
              </a:rPr>
              <a:t>the EHR test but failed</a:t>
            </a:r>
            <a:r>
              <a:rPr lang="en-US" b="1" dirty="0" smtClean="0">
                <a:solidFill>
                  <a:schemeClr val="tx2"/>
                </a:solidFill>
                <a:latin typeface="+mn-lt"/>
              </a:rPr>
              <a:t>:</a:t>
            </a:r>
            <a:endParaRPr lang="en-US" b="1" dirty="0">
              <a:solidFill>
                <a:schemeClr val="tx2"/>
              </a:solidFill>
              <a:latin typeface="+mn-lt"/>
            </a:endParaRPr>
          </a:p>
        </p:txBody>
      </p:sp>
      <p:sp>
        <p:nvSpPr>
          <p:cNvPr id="3" name="Content Placeholder 2"/>
          <p:cNvSpPr>
            <a:spLocks noGrp="1"/>
          </p:cNvSpPr>
          <p:nvPr>
            <p:ph idx="1"/>
          </p:nvPr>
        </p:nvSpPr>
        <p:spPr>
          <a:xfrm>
            <a:off x="3965418" y="2024801"/>
            <a:ext cx="5821378" cy="4351338"/>
          </a:xfrm>
        </p:spPr>
        <p:txBody>
          <a:bodyPr>
            <a:normAutofit/>
          </a:bodyPr>
          <a:lstStyle/>
          <a:p>
            <a:pPr>
              <a:buFont typeface="Courier New" panose="02070309020205020404" pitchFamily="49" charset="0"/>
              <a:buChar char="o"/>
            </a:pPr>
            <a:r>
              <a:rPr lang="en-US" sz="3600" dirty="0" smtClean="0"/>
              <a:t> DEC</a:t>
            </a:r>
            <a:endParaRPr lang="en-US" sz="3600" dirty="0"/>
          </a:p>
          <a:p>
            <a:pPr>
              <a:buFont typeface="Courier New" panose="02070309020205020404" pitchFamily="49" charset="0"/>
              <a:buChar char="o"/>
            </a:pPr>
            <a:r>
              <a:rPr lang="en-US" sz="3600" dirty="0" smtClean="0"/>
              <a:t> Hewlett-Packard</a:t>
            </a:r>
            <a:endParaRPr lang="en-US" sz="3600" dirty="0"/>
          </a:p>
          <a:p>
            <a:pPr>
              <a:buFont typeface="Courier New" panose="02070309020205020404" pitchFamily="49" charset="0"/>
              <a:buChar char="o"/>
            </a:pPr>
            <a:r>
              <a:rPr lang="en-US" sz="3600" dirty="0" smtClean="0"/>
              <a:t> IBM</a:t>
            </a:r>
            <a:endParaRPr lang="en-US" sz="3600" dirty="0"/>
          </a:p>
          <a:p>
            <a:pPr>
              <a:buFont typeface="Courier New" panose="02070309020205020404" pitchFamily="49" charset="0"/>
              <a:buChar char="o"/>
            </a:pPr>
            <a:r>
              <a:rPr lang="en-US" sz="3600" dirty="0" smtClean="0"/>
              <a:t> Microsoft</a:t>
            </a:r>
            <a:endParaRPr lang="en-US" sz="3600" dirty="0"/>
          </a:p>
          <a:p>
            <a:pPr>
              <a:buFont typeface="Courier New" panose="02070309020205020404" pitchFamily="49" charset="0"/>
              <a:buChar char="o"/>
            </a:pPr>
            <a:r>
              <a:rPr lang="en-US" sz="3600" dirty="0" smtClean="0"/>
              <a:t> Google</a:t>
            </a:r>
            <a:endParaRPr lang="en-US" sz="3600" dirty="0"/>
          </a:p>
          <a:p>
            <a:pPr>
              <a:buFont typeface="Courier New" panose="02070309020205020404" pitchFamily="49" charset="0"/>
              <a:buChar char="o"/>
            </a:pPr>
            <a:r>
              <a:rPr lang="en-US" sz="3600" dirty="0" smtClean="0"/>
              <a:t> Siemens</a:t>
            </a:r>
            <a:endParaRPr lang="en-US" sz="3600" dirty="0"/>
          </a:p>
          <a:p>
            <a:pPr>
              <a:buFont typeface="Courier New" panose="02070309020205020404" pitchFamily="49" charset="0"/>
              <a:buChar char="o"/>
            </a:pPr>
            <a:endParaRPr lang="en-US" sz="3600" dirty="0"/>
          </a:p>
        </p:txBody>
      </p:sp>
    </p:spTree>
    <p:extLst>
      <p:ext uri="{BB962C8B-B14F-4D97-AF65-F5344CB8AC3E}">
        <p14:creationId xmlns:p14="http://schemas.microsoft.com/office/powerpoint/2010/main" val="3631135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086" y="84469"/>
            <a:ext cx="11398312" cy="1325563"/>
          </a:xfrm>
        </p:spPr>
        <p:txBody>
          <a:bodyPr>
            <a:noAutofit/>
          </a:bodyPr>
          <a:lstStyle/>
          <a:p>
            <a:pPr algn="ctr"/>
            <a:r>
              <a:rPr lang="en-US" sz="4800" b="1" dirty="0" smtClean="0">
                <a:solidFill>
                  <a:schemeClr val="tx2"/>
                </a:solidFill>
                <a:effectLst>
                  <a:outerShdw blurRad="38100" dist="38100" dir="2700000" algn="tl">
                    <a:srgbClr val="000000">
                      <a:alpha val="43137"/>
                    </a:srgbClr>
                  </a:outerShdw>
                </a:effectLst>
              </a:rPr>
              <a:t>We need more models</a:t>
            </a:r>
            <a:r>
              <a:rPr lang="en-US" sz="4800" b="1" dirty="0">
                <a:solidFill>
                  <a:schemeClr val="tx2"/>
                </a:solidFill>
                <a:effectLst>
                  <a:outerShdw blurRad="38100" dist="38100" dir="2700000" algn="tl">
                    <a:srgbClr val="000000">
                      <a:alpha val="43137"/>
                    </a:srgbClr>
                  </a:outerShdw>
                </a:effectLst>
              </a:rPr>
              <a:t> </a:t>
            </a:r>
            <a:r>
              <a:rPr lang="en-US" sz="4800" b="1" dirty="0" smtClean="0">
                <a:solidFill>
                  <a:schemeClr val="tx2"/>
                </a:solidFill>
                <a:effectLst>
                  <a:outerShdw blurRad="38100" dist="38100" dir="2700000" algn="tl">
                    <a:srgbClr val="000000">
                      <a:alpha val="43137"/>
                    </a:srgbClr>
                  </a:outerShdw>
                </a:effectLst>
              </a:rPr>
              <a:t>and fewer hypotheses!</a:t>
            </a:r>
            <a:endParaRPr lang="en-US" sz="4800" b="1" dirty="0">
              <a:solidFill>
                <a:schemeClr val="tx2"/>
              </a:solidFill>
              <a:effectLst>
                <a:outerShdw blurRad="38100" dist="38100" dir="2700000" algn="tl">
                  <a:srgbClr val="000000">
                    <a:alpha val="43137"/>
                  </a:srgbClr>
                </a:outerShdw>
              </a:effectLst>
            </a:endParaRPr>
          </a:p>
        </p:txBody>
      </p:sp>
      <p:pic>
        <p:nvPicPr>
          <p:cNvPr id="7170" name="Picture 2" descr="C:\Users\aebalas\Desktop\Utah Lecture\03_dna_pu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30347" y="1674380"/>
            <a:ext cx="2967256" cy="436928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72134" y="1575315"/>
            <a:ext cx="2410837" cy="4857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C:\Users\aebalas\Desktop\Utah Lecture\einstein articl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7695" y="1861925"/>
            <a:ext cx="4723692" cy="3994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8003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520" y="0"/>
            <a:ext cx="10515600" cy="1325563"/>
          </a:xfrm>
        </p:spPr>
        <p:txBody>
          <a:bodyPr/>
          <a:lstStyle/>
          <a:p>
            <a:pPr algn="ctr"/>
            <a:r>
              <a:rPr lang="en-US" b="1" dirty="0" smtClean="0">
                <a:solidFill>
                  <a:schemeClr val="tx2"/>
                </a:solidFill>
              </a:rPr>
              <a:t>We should rethink the </a:t>
            </a:r>
            <a:r>
              <a:rPr lang="en-US" b="1" dirty="0">
                <a:solidFill>
                  <a:schemeClr val="tx2"/>
                </a:solidFill>
              </a:rPr>
              <a:t>M</a:t>
            </a:r>
            <a:r>
              <a:rPr lang="en-US" b="1" dirty="0" smtClean="0">
                <a:solidFill>
                  <a:schemeClr val="tx2"/>
                </a:solidFill>
              </a:rPr>
              <a:t>ethods section</a:t>
            </a:r>
            <a:endParaRPr lang="en-US" b="1" dirty="0">
              <a:solidFill>
                <a:schemeClr val="tx2"/>
              </a:solidFill>
            </a:endParaRPr>
          </a:p>
        </p:txBody>
      </p:sp>
      <p:sp>
        <p:nvSpPr>
          <p:cNvPr id="3" name="Content Placeholder 2"/>
          <p:cNvSpPr>
            <a:spLocks noGrp="1"/>
          </p:cNvSpPr>
          <p:nvPr>
            <p:ph idx="1"/>
          </p:nvPr>
        </p:nvSpPr>
        <p:spPr>
          <a:xfrm>
            <a:off x="235390" y="1588884"/>
            <a:ext cx="7233717" cy="5269116"/>
          </a:xfrm>
        </p:spPr>
        <p:txBody>
          <a:bodyPr>
            <a:normAutofit/>
          </a:bodyPr>
          <a:lstStyle/>
          <a:p>
            <a:pPr marL="0" indent="0">
              <a:buNone/>
            </a:pPr>
            <a:r>
              <a:rPr lang="en-US" b="1" dirty="0" smtClean="0"/>
              <a:t>Patient</a:t>
            </a:r>
            <a:r>
              <a:rPr lang="en-US" b="1" dirty="0"/>
              <a:t>: </a:t>
            </a:r>
            <a:r>
              <a:rPr lang="en-US" dirty="0"/>
              <a:t>When I do the following: </a:t>
            </a:r>
          </a:p>
          <a:p>
            <a:r>
              <a:rPr lang="en-US" dirty="0"/>
              <a:t>slowly raising my arm,</a:t>
            </a:r>
          </a:p>
          <a:p>
            <a:r>
              <a:rPr lang="en-US" dirty="0"/>
              <a:t>t</a:t>
            </a:r>
            <a:r>
              <a:rPr lang="en-US" dirty="0" smtClean="0"/>
              <a:t>hen twisting it </a:t>
            </a:r>
            <a:r>
              <a:rPr lang="en-US" dirty="0"/>
              <a:t>- palm looking backward, </a:t>
            </a:r>
            <a:endParaRPr lang="en-US" dirty="0" smtClean="0"/>
          </a:p>
          <a:p>
            <a:r>
              <a:rPr lang="en-US" dirty="0" smtClean="0"/>
              <a:t>pushing </a:t>
            </a:r>
            <a:r>
              <a:rPr lang="en-US" dirty="0"/>
              <a:t>it downward and backward, </a:t>
            </a:r>
            <a:endParaRPr lang="en-US" dirty="0" smtClean="0"/>
          </a:p>
          <a:p>
            <a:r>
              <a:rPr lang="en-US" dirty="0" smtClean="0"/>
              <a:t>at </a:t>
            </a:r>
            <a:r>
              <a:rPr lang="en-US" dirty="0"/>
              <a:t>the lowest point pulling it forward, </a:t>
            </a:r>
            <a:endParaRPr lang="en-US" dirty="0" smtClean="0"/>
          </a:p>
          <a:p>
            <a:r>
              <a:rPr lang="en-US" dirty="0" smtClean="0"/>
              <a:t>quickly </a:t>
            </a:r>
            <a:r>
              <a:rPr lang="en-US" dirty="0"/>
              <a:t>twisting </a:t>
            </a:r>
            <a:r>
              <a:rPr lang="en-US" dirty="0" smtClean="0"/>
              <a:t>in reverse direction, </a:t>
            </a:r>
            <a:r>
              <a:rPr lang="en-US" dirty="0"/>
              <a:t>and </a:t>
            </a:r>
            <a:endParaRPr lang="en-US" dirty="0" smtClean="0"/>
          </a:p>
          <a:p>
            <a:r>
              <a:rPr lang="en-US" dirty="0" smtClean="0"/>
              <a:t>finally </a:t>
            </a:r>
            <a:r>
              <a:rPr lang="en-US" dirty="0"/>
              <a:t>raising my arm to the original position</a:t>
            </a:r>
          </a:p>
          <a:p>
            <a:pPr marL="0" indent="0">
              <a:buNone/>
            </a:pPr>
            <a:r>
              <a:rPr lang="en-US" dirty="0" smtClean="0"/>
              <a:t>then </a:t>
            </a:r>
            <a:r>
              <a:rPr lang="en-US" dirty="0"/>
              <a:t>I feel </a:t>
            </a:r>
            <a:r>
              <a:rPr lang="en-US" u="sng" dirty="0"/>
              <a:t>terrible pain</a:t>
            </a:r>
            <a:r>
              <a:rPr lang="en-US" dirty="0"/>
              <a:t>. </a:t>
            </a:r>
            <a:endParaRPr lang="en-US" dirty="0" smtClean="0"/>
          </a:p>
          <a:p>
            <a:pPr marL="0" indent="0">
              <a:buNone/>
            </a:pPr>
            <a:r>
              <a:rPr lang="en-US" dirty="0" smtClean="0"/>
              <a:t>What </a:t>
            </a:r>
            <a:r>
              <a:rPr lang="en-US" dirty="0"/>
              <a:t>is your prescription</a:t>
            </a:r>
            <a:r>
              <a:rPr lang="en-US" dirty="0" smtClean="0"/>
              <a:t>?</a:t>
            </a:r>
            <a:endParaRPr lang="en-US" dirty="0"/>
          </a:p>
        </p:txBody>
      </p:sp>
      <p:sp>
        <p:nvSpPr>
          <p:cNvPr id="4" name="TextBox 3"/>
          <p:cNvSpPr txBox="1"/>
          <p:nvPr/>
        </p:nvSpPr>
        <p:spPr>
          <a:xfrm>
            <a:off x="7611246" y="4418090"/>
            <a:ext cx="4387227" cy="523220"/>
          </a:xfrm>
          <a:prstGeom prst="rect">
            <a:avLst/>
          </a:prstGeom>
          <a:noFill/>
        </p:spPr>
        <p:txBody>
          <a:bodyPr wrap="none" rtlCol="0">
            <a:spAutoFit/>
          </a:bodyPr>
          <a:lstStyle/>
          <a:p>
            <a:r>
              <a:rPr lang="en-US" sz="2800" b="1" dirty="0" smtClean="0"/>
              <a:t>Doctor</a:t>
            </a:r>
            <a:r>
              <a:rPr lang="en-US" sz="2800" b="1" dirty="0"/>
              <a:t>: </a:t>
            </a:r>
            <a:r>
              <a:rPr lang="en-US" sz="2800" dirty="0"/>
              <a:t>Don't do it anymore</a:t>
            </a:r>
            <a:r>
              <a:rPr lang="en-US" sz="2800" dirty="0" smtClean="0"/>
              <a:t>!</a:t>
            </a:r>
            <a:endParaRPr lang="en-US" sz="2800" dirty="0"/>
          </a:p>
        </p:txBody>
      </p:sp>
      <p:sp>
        <p:nvSpPr>
          <p:cNvPr id="5" name="TextBox 4"/>
          <p:cNvSpPr txBox="1"/>
          <p:nvPr/>
        </p:nvSpPr>
        <p:spPr>
          <a:xfrm>
            <a:off x="7611246" y="5345368"/>
            <a:ext cx="3984039" cy="1384995"/>
          </a:xfrm>
          <a:prstGeom prst="rect">
            <a:avLst/>
          </a:prstGeom>
          <a:noFill/>
        </p:spPr>
        <p:txBody>
          <a:bodyPr wrap="none" rtlCol="0">
            <a:spAutoFit/>
          </a:bodyPr>
          <a:lstStyle/>
          <a:p>
            <a:r>
              <a:rPr lang="en-US" sz="2800" b="1" dirty="0" smtClean="0"/>
              <a:t>Patient</a:t>
            </a:r>
            <a:r>
              <a:rPr lang="en-US" sz="2800" b="1" dirty="0"/>
              <a:t>: </a:t>
            </a:r>
            <a:r>
              <a:rPr lang="en-US" sz="2800" dirty="0"/>
              <a:t>Then how should </a:t>
            </a:r>
            <a:endParaRPr lang="en-US" sz="2800" dirty="0" smtClean="0"/>
          </a:p>
          <a:p>
            <a:r>
              <a:rPr lang="en-US" sz="2800" dirty="0" smtClean="0"/>
              <a:t>I </a:t>
            </a:r>
            <a:r>
              <a:rPr lang="en-US" sz="2800" dirty="0"/>
              <a:t>put on my shirt? </a:t>
            </a:r>
          </a:p>
          <a:p>
            <a:endParaRPr lang="en-US" sz="2800" dirty="0"/>
          </a:p>
        </p:txBody>
      </p:sp>
      <p:pic>
        <p:nvPicPr>
          <p:cNvPr id="9218" name="Picture 2" descr="http://www.jeffslemons.com/images/6gallery_172/thumbnail/jeff-slemons-illustration-commercial-connexal-doctor-patient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92571" y="1412341"/>
            <a:ext cx="3621387" cy="271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47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7787" y="1647464"/>
            <a:ext cx="9144000" cy="1765693"/>
          </a:xfrm>
        </p:spPr>
        <p:txBody>
          <a:bodyPr>
            <a:noAutofit/>
          </a:bodyPr>
          <a:lstStyle/>
          <a:p>
            <a:r>
              <a:rPr lang="en-US" b="1" dirty="0">
                <a:solidFill>
                  <a:srgbClr val="C00000"/>
                </a:solidFill>
                <a:effectLst>
                  <a:outerShdw blurRad="38100" dist="38100" dir="2700000" algn="tl">
                    <a:srgbClr val="000000">
                      <a:alpha val="43137"/>
                    </a:srgbClr>
                  </a:outerShdw>
                </a:effectLst>
              </a:rPr>
              <a:t>Developing the perfectionist network</a:t>
            </a:r>
          </a:p>
        </p:txBody>
      </p:sp>
    </p:spTree>
    <p:extLst>
      <p:ext uri="{BB962C8B-B14F-4D97-AF65-F5344CB8AC3E}">
        <p14:creationId xmlns:p14="http://schemas.microsoft.com/office/powerpoint/2010/main" val="22291723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6307" y="0"/>
            <a:ext cx="10515600" cy="1059255"/>
          </a:xfrm>
        </p:spPr>
        <p:txBody>
          <a:bodyPr/>
          <a:lstStyle/>
          <a:p>
            <a:pPr algn="ctr"/>
            <a:r>
              <a:rPr lang="en-US" b="1" dirty="0">
                <a:solidFill>
                  <a:schemeClr val="tx2"/>
                </a:solidFill>
                <a:effectLst>
                  <a:outerShdw blurRad="38100" dist="38100" dir="2700000" algn="tl">
                    <a:srgbClr val="000000">
                      <a:alpha val="43137"/>
                    </a:srgbClr>
                  </a:outerShdw>
                </a:effectLst>
              </a:rPr>
              <a:t>Selected EHR data aggregators</a:t>
            </a:r>
          </a:p>
        </p:txBody>
      </p:sp>
      <p:graphicFrame>
        <p:nvGraphicFramePr>
          <p:cNvPr id="2" name="Table 1"/>
          <p:cNvGraphicFramePr>
            <a:graphicFrameLocks noGrp="1"/>
          </p:cNvGraphicFramePr>
          <p:nvPr>
            <p:extLst>
              <p:ext uri="{D42A27DB-BD31-4B8C-83A1-F6EECF244321}">
                <p14:modId xmlns:p14="http://schemas.microsoft.com/office/powerpoint/2010/main" val="524966602"/>
              </p:ext>
            </p:extLst>
          </p:nvPr>
        </p:nvGraphicFramePr>
        <p:xfrm>
          <a:off x="153909" y="1012366"/>
          <a:ext cx="11887199" cy="5773206"/>
        </p:xfrm>
        <a:graphic>
          <a:graphicData uri="http://schemas.openxmlformats.org/drawingml/2006/table">
            <a:tbl>
              <a:tblPr firstRow="1" firstCol="1" bandRow="1">
                <a:tableStyleId>{5C22544A-7EE6-4342-B048-85BDC9FD1C3A}</a:tableStyleId>
              </a:tblPr>
              <a:tblGrid>
                <a:gridCol w="3975194"/>
                <a:gridCol w="7912005"/>
              </a:tblGrid>
              <a:tr h="422424">
                <a:tc>
                  <a:txBody>
                    <a:bodyPr/>
                    <a:lstStyle/>
                    <a:p>
                      <a:pPr marL="0" marR="0" algn="l" hangingPunct="0">
                        <a:spcBef>
                          <a:spcPts val="300"/>
                        </a:spcBef>
                        <a:spcAft>
                          <a:spcPts val="300"/>
                        </a:spcAft>
                      </a:pPr>
                      <a:r>
                        <a:rPr lang="en-US" sz="2000" dirty="0">
                          <a:effectLst/>
                        </a:rPr>
                        <a:t>Blue Health Intelligence</a:t>
                      </a:r>
                      <a:endParaRPr lang="en-US" sz="2000" dirty="0">
                        <a:effectLst/>
                        <a:latin typeface="Times New Roman"/>
                        <a:ea typeface="Times New Roman"/>
                        <a:cs typeface="Times New Roman"/>
                      </a:endParaRPr>
                    </a:p>
                  </a:txBody>
                  <a:tcPr marL="68580" marR="68580" marT="0" marB="0" anchor="ctr"/>
                </a:tc>
                <a:tc>
                  <a:txBody>
                    <a:bodyPr/>
                    <a:lstStyle/>
                    <a:p>
                      <a:pPr marL="0" marR="0" algn="just" hangingPunct="0">
                        <a:spcBef>
                          <a:spcPts val="300"/>
                        </a:spcBef>
                        <a:spcAft>
                          <a:spcPts val="300"/>
                        </a:spcAft>
                      </a:pPr>
                      <a:r>
                        <a:rPr lang="en-US" sz="2000">
                          <a:effectLst/>
                        </a:rPr>
                        <a:t>Claims data on 210 million individuals, available longitudinally</a:t>
                      </a:r>
                      <a:endParaRPr lang="en-US" sz="2000">
                        <a:effectLst/>
                        <a:latin typeface="Times New Roman"/>
                        <a:ea typeface="Times New Roman"/>
                        <a:cs typeface="Times New Roman"/>
                      </a:endParaRPr>
                    </a:p>
                  </a:txBody>
                  <a:tcPr marL="68580" marR="68580" marT="0" marB="0" anchor="ctr"/>
                </a:tc>
              </a:tr>
              <a:tr h="688481">
                <a:tc>
                  <a:txBody>
                    <a:bodyPr/>
                    <a:lstStyle/>
                    <a:p>
                      <a:pPr marL="0" marR="0" algn="l" hangingPunct="0">
                        <a:spcBef>
                          <a:spcPts val="300"/>
                        </a:spcBef>
                        <a:spcAft>
                          <a:spcPts val="300"/>
                        </a:spcAft>
                      </a:pPr>
                      <a:r>
                        <a:rPr lang="en-US" sz="2000" dirty="0">
                          <a:effectLst/>
                        </a:rPr>
                        <a:t>Aetna – Accountable Care Solutions</a:t>
                      </a:r>
                      <a:endParaRPr lang="en-US" sz="2000" dirty="0">
                        <a:effectLst/>
                        <a:latin typeface="Times New Roman"/>
                        <a:ea typeface="Times New Roman"/>
                        <a:cs typeface="Times New Roman"/>
                      </a:endParaRPr>
                    </a:p>
                  </a:txBody>
                  <a:tcPr marL="68580" marR="68580" marT="0" marB="0" anchor="ctr"/>
                </a:tc>
                <a:tc>
                  <a:txBody>
                    <a:bodyPr/>
                    <a:lstStyle/>
                    <a:p>
                      <a:pPr marL="0" marR="0" algn="just" hangingPunct="0">
                        <a:spcBef>
                          <a:spcPts val="300"/>
                        </a:spcBef>
                        <a:spcAft>
                          <a:spcPts val="300"/>
                        </a:spcAft>
                      </a:pPr>
                      <a:r>
                        <a:rPr lang="en-US" sz="2000" dirty="0">
                          <a:effectLst/>
                        </a:rPr>
                        <a:t>Claims data on Aetna subscribers</a:t>
                      </a:r>
                      <a:endParaRPr lang="en-US" sz="2000" dirty="0">
                        <a:effectLst/>
                        <a:latin typeface="Times New Roman"/>
                        <a:ea typeface="Times New Roman"/>
                        <a:cs typeface="Times New Roman"/>
                      </a:endParaRPr>
                    </a:p>
                  </a:txBody>
                  <a:tcPr marL="68580" marR="68580" marT="0" marB="0" anchor="ctr"/>
                </a:tc>
              </a:tr>
              <a:tr h="422424">
                <a:tc>
                  <a:txBody>
                    <a:bodyPr/>
                    <a:lstStyle/>
                    <a:p>
                      <a:pPr marL="0" marR="0" algn="l" hangingPunct="0">
                        <a:spcBef>
                          <a:spcPts val="300"/>
                        </a:spcBef>
                        <a:spcAft>
                          <a:spcPts val="300"/>
                        </a:spcAft>
                      </a:pPr>
                      <a:r>
                        <a:rPr lang="en-US" sz="2000" dirty="0" err="1">
                          <a:effectLst/>
                        </a:rPr>
                        <a:t>Validic</a:t>
                      </a:r>
                      <a:endParaRPr lang="en-US" sz="2000" dirty="0">
                        <a:effectLst/>
                        <a:latin typeface="Times New Roman"/>
                        <a:ea typeface="Times New Roman"/>
                        <a:cs typeface="Times New Roman"/>
                      </a:endParaRPr>
                    </a:p>
                  </a:txBody>
                  <a:tcPr marL="68580" marR="68580" marT="0" marB="0" anchor="ctr"/>
                </a:tc>
                <a:tc>
                  <a:txBody>
                    <a:bodyPr/>
                    <a:lstStyle/>
                    <a:p>
                      <a:pPr marL="0" marR="0" algn="just" hangingPunct="0">
                        <a:spcBef>
                          <a:spcPts val="300"/>
                        </a:spcBef>
                        <a:spcAft>
                          <a:spcPts val="300"/>
                        </a:spcAft>
                      </a:pPr>
                      <a:r>
                        <a:rPr lang="en-US" sz="2000" dirty="0">
                          <a:effectLst/>
                        </a:rPr>
                        <a:t>Commercial firm, data aggregator for physicians and health systems</a:t>
                      </a:r>
                      <a:endParaRPr lang="en-US" sz="2000" dirty="0">
                        <a:effectLst/>
                        <a:latin typeface="Times New Roman"/>
                        <a:ea typeface="Times New Roman"/>
                        <a:cs typeface="Times New Roman"/>
                      </a:endParaRPr>
                    </a:p>
                  </a:txBody>
                  <a:tcPr marL="68580" marR="68580" marT="0" marB="0" anchor="ctr"/>
                </a:tc>
              </a:tr>
              <a:tr h="688481">
                <a:tc>
                  <a:txBody>
                    <a:bodyPr/>
                    <a:lstStyle/>
                    <a:p>
                      <a:pPr marL="0" marR="0" algn="l" hangingPunct="0">
                        <a:spcBef>
                          <a:spcPts val="300"/>
                        </a:spcBef>
                        <a:spcAft>
                          <a:spcPts val="300"/>
                        </a:spcAft>
                      </a:pPr>
                      <a:r>
                        <a:rPr lang="en-US" sz="2000" dirty="0">
                          <a:effectLst/>
                        </a:rPr>
                        <a:t>Kaiser Permanente Health Connect </a:t>
                      </a:r>
                      <a:br>
                        <a:rPr lang="en-US" sz="2000" dirty="0">
                          <a:effectLst/>
                        </a:rPr>
                      </a:br>
                      <a:r>
                        <a:rPr lang="en-US" sz="2000" dirty="0">
                          <a:effectLst/>
                        </a:rPr>
                        <a:t>(Northern CA)</a:t>
                      </a:r>
                      <a:endParaRPr lang="en-US" sz="2000" dirty="0">
                        <a:effectLst/>
                        <a:latin typeface="Times New Roman"/>
                        <a:ea typeface="Times New Roman"/>
                        <a:cs typeface="Times New Roman"/>
                      </a:endParaRPr>
                    </a:p>
                  </a:txBody>
                  <a:tcPr marL="68580" marR="68580" marT="0" marB="0" anchor="ctr"/>
                </a:tc>
                <a:tc>
                  <a:txBody>
                    <a:bodyPr/>
                    <a:lstStyle/>
                    <a:p>
                      <a:pPr marL="0" marR="0" algn="just" hangingPunct="0">
                        <a:spcBef>
                          <a:spcPts val="300"/>
                        </a:spcBef>
                        <a:spcAft>
                          <a:spcPts val="300"/>
                        </a:spcAft>
                      </a:pPr>
                      <a:r>
                        <a:rPr lang="en-US" sz="2000" dirty="0">
                          <a:effectLst/>
                        </a:rPr>
                        <a:t>9.1 million patients Subscriber health claims data</a:t>
                      </a:r>
                      <a:endParaRPr lang="en-US" sz="2000" dirty="0">
                        <a:effectLst/>
                        <a:latin typeface="Times New Roman"/>
                        <a:ea typeface="Times New Roman"/>
                        <a:cs typeface="Times New Roman"/>
                      </a:endParaRPr>
                    </a:p>
                  </a:txBody>
                  <a:tcPr marL="68580" marR="68580" marT="0" marB="0" anchor="ctr"/>
                </a:tc>
              </a:tr>
              <a:tr h="398736">
                <a:tc>
                  <a:txBody>
                    <a:bodyPr/>
                    <a:lstStyle/>
                    <a:p>
                      <a:pPr marL="0" marR="0" algn="l" hangingPunct="0">
                        <a:spcBef>
                          <a:spcPts val="300"/>
                        </a:spcBef>
                        <a:spcAft>
                          <a:spcPts val="300"/>
                        </a:spcAft>
                      </a:pPr>
                      <a:r>
                        <a:rPr lang="en-US" sz="2000" dirty="0">
                          <a:effectLst/>
                        </a:rPr>
                        <a:t>OCHIN</a:t>
                      </a:r>
                      <a:endParaRPr lang="en-US" sz="2000" dirty="0">
                        <a:effectLst/>
                        <a:latin typeface="Times New Roman"/>
                        <a:ea typeface="Times New Roman"/>
                        <a:cs typeface="Times New Roman"/>
                      </a:endParaRPr>
                    </a:p>
                  </a:txBody>
                  <a:tcPr marL="68580" marR="68580" marT="0" marB="0" anchor="ctr"/>
                </a:tc>
                <a:tc>
                  <a:txBody>
                    <a:bodyPr/>
                    <a:lstStyle/>
                    <a:p>
                      <a:pPr marL="0" marR="0" algn="just" hangingPunct="0">
                        <a:spcBef>
                          <a:spcPts val="300"/>
                        </a:spcBef>
                        <a:spcAft>
                          <a:spcPts val="300"/>
                        </a:spcAft>
                      </a:pPr>
                      <a:r>
                        <a:rPr lang="en-US" sz="2000" dirty="0">
                          <a:effectLst/>
                        </a:rPr>
                        <a:t>Members of 70 health system across 19 states</a:t>
                      </a:r>
                      <a:endParaRPr lang="en-US" sz="2000" dirty="0">
                        <a:effectLst/>
                        <a:latin typeface="Times New Roman"/>
                        <a:ea typeface="Times New Roman"/>
                        <a:cs typeface="Times New Roman"/>
                      </a:endParaRPr>
                    </a:p>
                  </a:txBody>
                  <a:tcPr marL="68580" marR="68580" marT="0" marB="0" anchor="b"/>
                </a:tc>
              </a:tr>
              <a:tr h="688481">
                <a:tc>
                  <a:txBody>
                    <a:bodyPr/>
                    <a:lstStyle/>
                    <a:p>
                      <a:pPr marL="0" marR="0" algn="l" hangingPunct="0">
                        <a:spcBef>
                          <a:spcPts val="300"/>
                        </a:spcBef>
                        <a:spcAft>
                          <a:spcPts val="300"/>
                        </a:spcAft>
                      </a:pPr>
                      <a:r>
                        <a:rPr lang="en-US" sz="2000" dirty="0">
                          <a:effectLst/>
                        </a:rPr>
                        <a:t>IMS® Disease Analyzer</a:t>
                      </a:r>
                      <a:endParaRPr lang="en-US" sz="2000" dirty="0">
                        <a:effectLst/>
                        <a:latin typeface="Times New Roman"/>
                        <a:ea typeface="Times New Roman"/>
                        <a:cs typeface="Times New Roman"/>
                      </a:endParaRPr>
                    </a:p>
                  </a:txBody>
                  <a:tcPr marL="68580" marR="68580" marT="0" marB="0" anchor="ctr"/>
                </a:tc>
                <a:tc>
                  <a:txBody>
                    <a:bodyPr/>
                    <a:lstStyle/>
                    <a:p>
                      <a:pPr marL="0" marR="0" algn="just" hangingPunct="0">
                        <a:spcBef>
                          <a:spcPts val="300"/>
                        </a:spcBef>
                        <a:spcAft>
                          <a:spcPts val="300"/>
                        </a:spcAft>
                      </a:pPr>
                      <a:r>
                        <a:rPr lang="en-US" sz="2000" dirty="0">
                          <a:effectLst/>
                        </a:rPr>
                        <a:t>EMR are contributed by a representative panel of more than 2.500 physicians in Germany</a:t>
                      </a:r>
                      <a:endParaRPr lang="en-US" sz="2000" dirty="0">
                        <a:effectLst/>
                        <a:latin typeface="Times New Roman"/>
                        <a:ea typeface="Times New Roman"/>
                        <a:cs typeface="Times New Roman"/>
                      </a:endParaRPr>
                    </a:p>
                  </a:txBody>
                  <a:tcPr marL="68580" marR="68580" marT="0" marB="0" anchor="b"/>
                </a:tc>
              </a:tr>
              <a:tr h="688481">
                <a:tc>
                  <a:txBody>
                    <a:bodyPr/>
                    <a:lstStyle/>
                    <a:p>
                      <a:pPr marL="0" marR="0" algn="l" hangingPunct="0">
                        <a:spcBef>
                          <a:spcPts val="300"/>
                        </a:spcBef>
                        <a:spcAft>
                          <a:spcPts val="300"/>
                        </a:spcAft>
                      </a:pPr>
                      <a:r>
                        <a:rPr lang="en-US" sz="2000" dirty="0">
                          <a:effectLst/>
                        </a:rPr>
                        <a:t>Humana Health Care – </a:t>
                      </a:r>
                      <a:r>
                        <a:rPr lang="en-US" sz="2000" dirty="0" err="1">
                          <a:effectLst/>
                        </a:rPr>
                        <a:t>Anvita</a:t>
                      </a:r>
                      <a:r>
                        <a:rPr lang="en-US" sz="2000" dirty="0">
                          <a:effectLst/>
                        </a:rPr>
                        <a:t> Health</a:t>
                      </a:r>
                      <a:endParaRPr lang="en-US" sz="2000" dirty="0">
                        <a:effectLst/>
                        <a:latin typeface="Times New Roman"/>
                        <a:ea typeface="Times New Roman"/>
                        <a:cs typeface="Times New Roman"/>
                      </a:endParaRPr>
                    </a:p>
                  </a:txBody>
                  <a:tcPr marL="68580" marR="68580" marT="0" marB="0" anchor="ctr"/>
                </a:tc>
                <a:tc>
                  <a:txBody>
                    <a:bodyPr/>
                    <a:lstStyle/>
                    <a:p>
                      <a:pPr marL="0" marR="0" algn="just" hangingPunct="0">
                        <a:spcBef>
                          <a:spcPts val="300"/>
                        </a:spcBef>
                        <a:spcAft>
                          <a:spcPts val="300"/>
                        </a:spcAft>
                      </a:pPr>
                      <a:r>
                        <a:rPr lang="en-US" sz="2000" dirty="0">
                          <a:effectLst/>
                        </a:rPr>
                        <a:t>11.2 million members health data</a:t>
                      </a:r>
                      <a:endParaRPr lang="en-US" sz="2000" dirty="0">
                        <a:effectLst/>
                        <a:latin typeface="Times New Roman"/>
                        <a:ea typeface="Times New Roman"/>
                        <a:cs typeface="Times New Roman"/>
                      </a:endParaRPr>
                    </a:p>
                  </a:txBody>
                  <a:tcPr marL="68580" marR="68580" marT="0" marB="0" anchor="ctr"/>
                </a:tc>
              </a:tr>
              <a:tr h="688481">
                <a:tc>
                  <a:txBody>
                    <a:bodyPr/>
                    <a:lstStyle/>
                    <a:p>
                      <a:pPr marL="0" marR="0" algn="l" hangingPunct="0">
                        <a:spcBef>
                          <a:spcPts val="300"/>
                        </a:spcBef>
                        <a:spcAft>
                          <a:spcPts val="300"/>
                        </a:spcAft>
                      </a:pPr>
                      <a:r>
                        <a:rPr lang="en-US" sz="2000" dirty="0">
                          <a:effectLst/>
                        </a:rPr>
                        <a:t>Cerner Health Facts</a:t>
                      </a:r>
                      <a:endParaRPr lang="en-US" sz="2000" dirty="0">
                        <a:effectLst/>
                        <a:latin typeface="Times New Roman"/>
                        <a:ea typeface="Times New Roman"/>
                        <a:cs typeface="Times New Roman"/>
                      </a:endParaRPr>
                    </a:p>
                  </a:txBody>
                  <a:tcPr marL="68580" marR="68580" marT="0" marB="0" anchor="ctr"/>
                </a:tc>
                <a:tc>
                  <a:txBody>
                    <a:bodyPr/>
                    <a:lstStyle/>
                    <a:p>
                      <a:pPr marL="0" marR="0" algn="just" hangingPunct="0">
                        <a:spcBef>
                          <a:spcPts val="300"/>
                        </a:spcBef>
                        <a:spcAft>
                          <a:spcPts val="300"/>
                        </a:spcAft>
                      </a:pPr>
                      <a:r>
                        <a:rPr lang="en-US" sz="2000">
                          <a:effectLst/>
                        </a:rPr>
                        <a:t>Since 2000, EHRs/EMRs collected  from 480 contributing facilities throughout USA </a:t>
                      </a:r>
                      <a:endParaRPr lang="en-US" sz="2000">
                        <a:effectLst/>
                        <a:latin typeface="Times New Roman"/>
                        <a:ea typeface="Times New Roman"/>
                        <a:cs typeface="Times New Roman"/>
                      </a:endParaRPr>
                    </a:p>
                  </a:txBody>
                  <a:tcPr marL="68580" marR="68580" marT="0" marB="0" anchor="ctr"/>
                </a:tc>
              </a:tr>
              <a:tr h="398736">
                <a:tc>
                  <a:txBody>
                    <a:bodyPr/>
                    <a:lstStyle/>
                    <a:p>
                      <a:pPr marL="0" marR="0" algn="l" hangingPunct="0">
                        <a:spcBef>
                          <a:spcPts val="300"/>
                        </a:spcBef>
                        <a:spcAft>
                          <a:spcPts val="300"/>
                        </a:spcAft>
                      </a:pPr>
                      <a:r>
                        <a:rPr lang="en-US" sz="2000" dirty="0" err="1">
                          <a:effectLst/>
                        </a:rPr>
                        <a:t>Vestrum</a:t>
                      </a:r>
                      <a:endParaRPr lang="en-US" sz="2000" dirty="0">
                        <a:effectLst/>
                        <a:latin typeface="Times New Roman"/>
                        <a:ea typeface="Times New Roman"/>
                        <a:cs typeface="Times New Roman"/>
                      </a:endParaRPr>
                    </a:p>
                  </a:txBody>
                  <a:tcPr marL="68580" marR="68580" marT="0" marB="0" anchor="ctr"/>
                </a:tc>
                <a:tc>
                  <a:txBody>
                    <a:bodyPr/>
                    <a:lstStyle/>
                    <a:p>
                      <a:pPr marL="0" marR="0" algn="just" hangingPunct="0">
                        <a:spcBef>
                          <a:spcPts val="300"/>
                        </a:spcBef>
                        <a:spcAft>
                          <a:spcPts val="300"/>
                        </a:spcAft>
                      </a:pPr>
                      <a:r>
                        <a:rPr lang="en-US" sz="2000">
                          <a:effectLst/>
                        </a:rPr>
                        <a:t>EHR data from private physicians</a:t>
                      </a:r>
                      <a:endParaRPr lang="en-US" sz="2000">
                        <a:effectLst/>
                        <a:latin typeface="Times New Roman"/>
                        <a:ea typeface="Times New Roman"/>
                        <a:cs typeface="Times New Roman"/>
                      </a:endParaRPr>
                    </a:p>
                  </a:txBody>
                  <a:tcPr marL="68580" marR="68580" marT="0" marB="0" anchor="ctr"/>
                </a:tc>
              </a:tr>
              <a:tr h="688481">
                <a:tc>
                  <a:txBody>
                    <a:bodyPr/>
                    <a:lstStyle/>
                    <a:p>
                      <a:pPr marL="0" marR="0" algn="l" hangingPunct="0">
                        <a:spcBef>
                          <a:spcPts val="300"/>
                        </a:spcBef>
                        <a:spcAft>
                          <a:spcPts val="300"/>
                        </a:spcAft>
                      </a:pPr>
                      <a:r>
                        <a:rPr lang="en-US" sz="2000" dirty="0">
                          <a:effectLst/>
                        </a:rPr>
                        <a:t>MS  HealthVault</a:t>
                      </a:r>
                      <a:endParaRPr lang="en-US" sz="2000" dirty="0">
                        <a:effectLst/>
                        <a:latin typeface="Times New Roman"/>
                        <a:ea typeface="Times New Roman"/>
                        <a:cs typeface="Times New Roman"/>
                      </a:endParaRPr>
                    </a:p>
                  </a:txBody>
                  <a:tcPr marL="68580" marR="68580" marT="0" marB="0" anchor="ctr"/>
                </a:tc>
                <a:tc>
                  <a:txBody>
                    <a:bodyPr/>
                    <a:lstStyle/>
                    <a:p>
                      <a:pPr marL="0" marR="0" algn="just" hangingPunct="0">
                        <a:spcBef>
                          <a:spcPts val="300"/>
                        </a:spcBef>
                        <a:spcAft>
                          <a:spcPts val="300"/>
                        </a:spcAft>
                      </a:pPr>
                      <a:r>
                        <a:rPr lang="en-US" sz="2000" dirty="0">
                          <a:effectLst/>
                        </a:rPr>
                        <a:t>Personal health information of  "far more" than the tens of thousands of users</a:t>
                      </a:r>
                      <a:endParaRPr lang="en-US" sz="2000" dirty="0">
                        <a:effectLst/>
                        <a:latin typeface="Times New Roman"/>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1831141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ebalas\Desktop\MY TEACHING\NLM Informatics course 2015\Nightingale-mortalit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75302" y="0"/>
            <a:ext cx="9119081" cy="5729063"/>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1" y="6083928"/>
            <a:ext cx="12191999" cy="6427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smtClean="0">
                <a:solidFill>
                  <a:schemeClr val="tx2"/>
                </a:solidFill>
                <a:effectLst>
                  <a:outerShdw blurRad="38100" dist="38100" dir="2700000" algn="tl">
                    <a:srgbClr val="000000">
                      <a:alpha val="43137"/>
                    </a:srgbClr>
                  </a:outerShdw>
                </a:effectLst>
              </a:rPr>
              <a:t>Florence Nightingale</a:t>
            </a:r>
            <a:r>
              <a:rPr lang="en-US" sz="3600" b="1" dirty="0">
                <a:solidFill>
                  <a:schemeClr val="tx2"/>
                </a:solidFill>
                <a:effectLst>
                  <a:outerShdw blurRad="38100" dist="38100" dir="2700000" algn="tl">
                    <a:srgbClr val="000000">
                      <a:alpha val="43137"/>
                    </a:srgbClr>
                  </a:outerShdw>
                </a:effectLst>
              </a:rPr>
              <a:t> </a:t>
            </a:r>
            <a:r>
              <a:rPr lang="en-US" sz="3600" b="1" dirty="0" smtClean="0">
                <a:solidFill>
                  <a:schemeClr val="tx2"/>
                </a:solidFill>
                <a:effectLst>
                  <a:outerShdw blurRad="38100" dist="38100" dir="2700000" algn="tl">
                    <a:srgbClr val="000000">
                      <a:alpha val="43137"/>
                    </a:srgbClr>
                  </a:outerShdw>
                </a:effectLst>
              </a:rPr>
              <a:t>-&gt; We need new ways to see </a:t>
            </a:r>
            <a:r>
              <a:rPr lang="en-US" sz="3600" b="1" dirty="0">
                <a:solidFill>
                  <a:schemeClr val="tx2"/>
                </a:solidFill>
                <a:effectLst>
                  <a:outerShdw blurRad="38100" dist="38100" dir="2700000" algn="tl">
                    <a:srgbClr val="000000">
                      <a:alpha val="43137"/>
                    </a:srgbClr>
                  </a:outerShdw>
                </a:effectLst>
              </a:rPr>
              <a:t>B</a:t>
            </a:r>
            <a:r>
              <a:rPr lang="en-US" sz="3600" b="1" dirty="0" smtClean="0">
                <a:solidFill>
                  <a:schemeClr val="tx2"/>
                </a:solidFill>
                <a:effectLst>
                  <a:outerShdw blurRad="38100" dist="38100" dir="2700000" algn="tl">
                    <a:srgbClr val="000000">
                      <a:alpha val="43137"/>
                    </a:srgbClr>
                  </a:outerShdw>
                </a:effectLst>
              </a:rPr>
              <a:t>ig Data</a:t>
            </a:r>
          </a:p>
        </p:txBody>
      </p:sp>
    </p:spTree>
    <p:extLst>
      <p:ext uri="{BB962C8B-B14F-4D97-AF65-F5344CB8AC3E}">
        <p14:creationId xmlns:p14="http://schemas.microsoft.com/office/powerpoint/2010/main" val="25444466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81" y="407405"/>
            <a:ext cx="12110519" cy="1082361"/>
          </a:xfrm>
        </p:spPr>
        <p:txBody>
          <a:bodyPr>
            <a:noAutofit/>
          </a:bodyPr>
          <a:lstStyle/>
          <a:p>
            <a:pPr algn="ctr"/>
            <a:r>
              <a:rPr lang="en-US" b="1" dirty="0" smtClean="0">
                <a:solidFill>
                  <a:schemeClr val="accent1">
                    <a:lumMod val="50000"/>
                  </a:schemeClr>
                </a:solidFill>
                <a:effectLst>
                  <a:outerShdw blurRad="38100" dist="38100" dir="2700000" algn="tl">
                    <a:srgbClr val="000000">
                      <a:alpha val="43137"/>
                    </a:srgbClr>
                  </a:outerShdw>
                </a:effectLst>
              </a:rPr>
              <a:t>Partner with industry</a:t>
            </a:r>
            <a:br>
              <a:rPr lang="en-US" b="1" dirty="0" smtClean="0">
                <a:solidFill>
                  <a:schemeClr val="accent1">
                    <a:lumMod val="50000"/>
                  </a:schemeClr>
                </a:solidFill>
                <a:effectLst>
                  <a:outerShdw blurRad="38100" dist="38100" dir="2700000" algn="tl">
                    <a:srgbClr val="000000">
                      <a:alpha val="43137"/>
                    </a:srgbClr>
                  </a:outerShdw>
                </a:effectLst>
              </a:rPr>
            </a:br>
            <a:r>
              <a:rPr lang="en-US" b="1" dirty="0" smtClean="0">
                <a:solidFill>
                  <a:schemeClr val="accent1">
                    <a:lumMod val="50000"/>
                  </a:schemeClr>
                </a:solidFill>
                <a:effectLst>
                  <a:outerShdw blurRad="38100" dist="38100" dir="2700000" algn="tl">
                    <a:srgbClr val="000000">
                      <a:alpha val="43137"/>
                    </a:srgbClr>
                  </a:outerShdw>
                </a:effectLst>
              </a:rPr>
              <a:t>to recognize needs and develop solutions</a:t>
            </a:r>
            <a:endParaRPr lang="en-US" b="1" dirty="0">
              <a:solidFill>
                <a:schemeClr val="accent1">
                  <a:lumMod val="50000"/>
                </a:schemeClr>
              </a:solidFill>
              <a:effectLst>
                <a:outerShdw blurRad="38100" dist="38100" dir="2700000" algn="tl">
                  <a:srgbClr val="000000">
                    <a:alpha val="43137"/>
                  </a:srgbClr>
                </a:outerShdw>
              </a:effectLst>
            </a:endParaRPr>
          </a:p>
        </p:txBody>
      </p:sp>
      <p:sp>
        <p:nvSpPr>
          <p:cNvPr id="3" name="Rectangle 2"/>
          <p:cNvSpPr/>
          <p:nvPr/>
        </p:nvSpPr>
        <p:spPr>
          <a:xfrm>
            <a:off x="6255945" y="4829843"/>
            <a:ext cx="5624750" cy="1676741"/>
          </a:xfrm>
          <a:prstGeom prst="rect">
            <a:avLst/>
          </a:prstGeom>
        </p:spPr>
        <p:txBody>
          <a:bodyPr wrap="square">
            <a:spAutoFit/>
          </a:bodyPr>
          <a:lstStyle/>
          <a:p>
            <a:pPr>
              <a:lnSpc>
                <a:spcPct val="107000"/>
              </a:lnSpc>
              <a:spcAft>
                <a:spcPts val="800"/>
              </a:spcAft>
            </a:pPr>
            <a:r>
              <a:rPr lang="en-US" b="1" dirty="0" smtClean="0">
                <a:solidFill>
                  <a:schemeClr val="tx2"/>
                </a:solidFill>
                <a:ea typeface="Calibri" panose="020F0502020204030204" pitchFamily="34" charset="0"/>
                <a:cs typeface="Times New Roman" panose="02020603050405020304" pitchFamily="18" charset="0"/>
              </a:rPr>
              <a:t>Immersion in the real world and close collaboration with patients and industry are the hallmarks of many innovative research projects.</a:t>
            </a:r>
            <a:endParaRPr lang="en-US" sz="1600" b="1" dirty="0" smtClean="0">
              <a:solidFill>
                <a:schemeClr val="tx2"/>
              </a:solidFill>
              <a:ea typeface="Calibri" panose="020F0502020204030204" pitchFamily="34" charset="0"/>
              <a:cs typeface="Times New Roman" panose="02020603050405020304" pitchFamily="18" charset="0"/>
            </a:endParaRPr>
          </a:p>
          <a:p>
            <a:pPr>
              <a:lnSpc>
                <a:spcPct val="107000"/>
              </a:lnSpc>
              <a:spcAft>
                <a:spcPts val="800"/>
              </a:spcAft>
            </a:pPr>
            <a:r>
              <a:rPr lang="en-US" b="1" dirty="0" smtClean="0">
                <a:solidFill>
                  <a:schemeClr val="tx2"/>
                </a:solidFill>
                <a:ea typeface="Calibri" panose="020F0502020204030204" pitchFamily="34" charset="0"/>
                <a:cs typeface="Times New Roman" panose="02020603050405020304" pitchFamily="18" charset="0"/>
              </a:rPr>
              <a:t>We have to learn how to work with companies and also customers or patients in developing productive research. </a:t>
            </a:r>
            <a:endParaRPr lang="en-US" sz="1600" b="1" dirty="0">
              <a:solidFill>
                <a:schemeClr val="tx2"/>
              </a:solidFill>
              <a:effectLst/>
              <a:ea typeface="Calibri" panose="020F0502020204030204" pitchFamily="34" charset="0"/>
              <a:cs typeface="Times New Roman" panose="02020603050405020304" pitchFamily="18" charset="0"/>
            </a:endParaRPr>
          </a:p>
        </p:txBody>
      </p:sp>
      <p:sp>
        <p:nvSpPr>
          <p:cNvPr id="5" name="TextBox 4"/>
          <p:cNvSpPr txBox="1"/>
          <p:nvPr/>
        </p:nvSpPr>
        <p:spPr>
          <a:xfrm>
            <a:off x="573956" y="1888903"/>
            <a:ext cx="5591453" cy="4914166"/>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sz="2000" dirty="0"/>
              <a:t>Albert Einstein, the theoretical scientist who developed his theory of relativity while working in a patent office. Later had 19 awarded </a:t>
            </a:r>
            <a:r>
              <a:rPr lang="en-US" sz="2000" dirty="0" smtClean="0"/>
              <a:t>patents</a:t>
            </a:r>
          </a:p>
          <a:p>
            <a:pPr marL="285750" indent="-285750">
              <a:spcAft>
                <a:spcPts val="800"/>
              </a:spcAft>
              <a:buFont typeface="Arial" panose="020B0604020202020204" pitchFamily="34" charset="0"/>
              <a:buChar char="•"/>
            </a:pPr>
            <a:r>
              <a:rPr lang="en-US" sz="2000" dirty="0" smtClean="0"/>
              <a:t> </a:t>
            </a:r>
            <a:r>
              <a:rPr lang="en-US" sz="2000" dirty="0"/>
              <a:t>1986 </a:t>
            </a:r>
            <a:r>
              <a:rPr lang="en-US" sz="2000" dirty="0" smtClean="0"/>
              <a:t>– Dr. Leroy Hood worked in collaboration with Applied </a:t>
            </a:r>
            <a:r>
              <a:rPr lang="en-US" sz="2000" dirty="0" err="1" smtClean="0"/>
              <a:t>Biosystems</a:t>
            </a:r>
            <a:r>
              <a:rPr lang="en-US" sz="2000" dirty="0" smtClean="0"/>
              <a:t> to invent the DNA sequencer and synthesizer. Other inventions include the automated protein sequencer and synthesizer. Co-founded </a:t>
            </a:r>
            <a:r>
              <a:rPr lang="en-US" sz="2000" dirty="0"/>
              <a:t>more than 14 companies, including Amgen and Applied </a:t>
            </a:r>
            <a:r>
              <a:rPr lang="en-US" sz="2000" dirty="0" err="1" smtClean="0"/>
              <a:t>Biosystems</a:t>
            </a:r>
            <a:endParaRPr lang="en-US" sz="2000" dirty="0" smtClean="0"/>
          </a:p>
          <a:p>
            <a:pPr marL="285750" indent="-285750">
              <a:spcAft>
                <a:spcPts val="800"/>
              </a:spcAft>
              <a:buFont typeface="Arial" panose="020B0604020202020204" pitchFamily="34" charset="0"/>
              <a:buChar char="•"/>
            </a:pPr>
            <a:r>
              <a:rPr lang="en-US" sz="2000" dirty="0"/>
              <a:t>Langer Lab at MIT Over 1200 </a:t>
            </a:r>
            <a:r>
              <a:rPr lang="en-US" sz="2000" dirty="0" smtClean="0"/>
              <a:t>publications, 815 </a:t>
            </a:r>
            <a:r>
              <a:rPr lang="en-US" sz="2000" dirty="0"/>
              <a:t>issued and pending patents </a:t>
            </a:r>
            <a:r>
              <a:rPr lang="en-US" sz="2000" dirty="0" smtClean="0"/>
              <a:t>worldwide, patents </a:t>
            </a:r>
            <a:r>
              <a:rPr lang="en-US" sz="2000" dirty="0"/>
              <a:t>have been licensed or sublicensed to over 250 pharmaceutical, chemical, biotechnology and medical device companies</a:t>
            </a:r>
            <a:r>
              <a:rPr lang="en-US" sz="2000" dirty="0" smtClean="0"/>
              <a:t>.</a:t>
            </a:r>
          </a:p>
        </p:txBody>
      </p:sp>
      <p:pic>
        <p:nvPicPr>
          <p:cNvPr id="10242" name="Picture 2" descr="http://www.kochmech.com/_assets/images/Koch%20a%20158%20Myriad%20PROJEC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55945" y="1974958"/>
            <a:ext cx="5274583" cy="221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9908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987" y="9946"/>
            <a:ext cx="10515600" cy="1325563"/>
          </a:xfrm>
        </p:spPr>
        <p:txBody>
          <a:bodyPr>
            <a:normAutofit/>
          </a:bodyPr>
          <a:lstStyle/>
          <a:p>
            <a:r>
              <a:rPr lang="en-US" sz="2400" b="1" dirty="0" smtClean="0">
                <a:solidFill>
                  <a:schemeClr val="accent1">
                    <a:lumMod val="50000"/>
                  </a:schemeClr>
                </a:solidFill>
                <a:effectLst>
                  <a:outerShdw blurRad="38100" dist="38100" dir="2700000" algn="tl">
                    <a:srgbClr val="000000">
                      <a:alpha val="43137"/>
                    </a:srgbClr>
                  </a:outerShdw>
                </a:effectLst>
              </a:rPr>
              <a:t>Propellant:</a:t>
            </a:r>
            <a:r>
              <a:rPr lang="en-US" sz="3600" b="1" dirty="0" smtClean="0">
                <a:solidFill>
                  <a:schemeClr val="accent1">
                    <a:lumMod val="50000"/>
                  </a:schemeClr>
                </a:solidFill>
                <a:effectLst>
                  <a:outerShdw blurRad="38100" dist="38100" dir="2700000" algn="tl">
                    <a:srgbClr val="000000">
                      <a:alpha val="43137"/>
                    </a:srgbClr>
                  </a:outerShdw>
                </a:effectLst>
              </a:rPr>
              <a:t/>
            </a:r>
            <a:br>
              <a:rPr lang="en-US" sz="3600" b="1" dirty="0" smtClean="0">
                <a:solidFill>
                  <a:schemeClr val="accent1">
                    <a:lumMod val="50000"/>
                  </a:schemeClr>
                </a:solidFill>
                <a:effectLst>
                  <a:outerShdw blurRad="38100" dist="38100" dir="2700000" algn="tl">
                    <a:srgbClr val="000000">
                      <a:alpha val="43137"/>
                    </a:srgbClr>
                  </a:outerShdw>
                </a:effectLst>
              </a:rPr>
            </a:br>
            <a:r>
              <a:rPr lang="en-US" sz="3600" b="1" dirty="0" smtClean="0">
                <a:solidFill>
                  <a:schemeClr val="accent1">
                    <a:lumMod val="50000"/>
                  </a:schemeClr>
                </a:solidFill>
                <a:effectLst>
                  <a:outerShdw blurRad="38100" dist="38100" dir="2700000" algn="tl">
                    <a:srgbClr val="000000">
                      <a:alpha val="43137"/>
                    </a:srgbClr>
                  </a:outerShdw>
                </a:effectLst>
              </a:rPr>
              <a:t>                Traveling to places of need</a:t>
            </a:r>
            <a:endParaRPr lang="en-US" sz="3600" b="1" dirty="0">
              <a:solidFill>
                <a:schemeClr val="accent1">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6735780" y="1991410"/>
            <a:ext cx="5160475"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prstClr val="black"/>
                </a:solidFill>
              </a:rPr>
              <a:t>Peter </a:t>
            </a:r>
            <a:r>
              <a:rPr lang="en-US" sz="2000" dirty="0" err="1">
                <a:solidFill>
                  <a:prstClr val="black"/>
                </a:solidFill>
              </a:rPr>
              <a:t>Piot</a:t>
            </a:r>
            <a:r>
              <a:rPr lang="en-US" sz="2000" dirty="0">
                <a:solidFill>
                  <a:prstClr val="black"/>
                </a:solidFill>
              </a:rPr>
              <a:t>, a 27-year-old </a:t>
            </a:r>
            <a:r>
              <a:rPr lang="en-US" sz="2000" dirty="0" smtClean="0">
                <a:solidFill>
                  <a:prstClr val="black"/>
                </a:solidFill>
              </a:rPr>
              <a:t>scientist</a:t>
            </a:r>
          </a:p>
          <a:p>
            <a:pPr marL="285750" indent="-285750">
              <a:buFont typeface="Arial" panose="020B0604020202020204" pitchFamily="34" charset="0"/>
              <a:buChar char="•"/>
            </a:pPr>
            <a:r>
              <a:rPr lang="en-US" sz="2000" dirty="0" smtClean="0">
                <a:solidFill>
                  <a:prstClr val="black"/>
                </a:solidFill>
              </a:rPr>
              <a:t>In </a:t>
            </a:r>
            <a:r>
              <a:rPr lang="en-US" sz="2000" dirty="0">
                <a:solidFill>
                  <a:prstClr val="black"/>
                </a:solidFill>
              </a:rPr>
              <a:t>1976, </a:t>
            </a:r>
            <a:r>
              <a:rPr lang="en-US" sz="2000" dirty="0" smtClean="0">
                <a:solidFill>
                  <a:prstClr val="black"/>
                </a:solidFill>
              </a:rPr>
              <a:t>he received a thermos with melting </a:t>
            </a:r>
            <a:r>
              <a:rPr lang="en-US" sz="2000" dirty="0">
                <a:solidFill>
                  <a:prstClr val="black"/>
                </a:solidFill>
              </a:rPr>
              <a:t>ice cubes </a:t>
            </a:r>
            <a:r>
              <a:rPr lang="en-US" sz="2000" dirty="0" smtClean="0">
                <a:solidFill>
                  <a:prstClr val="black"/>
                </a:solidFill>
              </a:rPr>
              <a:t>and </a:t>
            </a:r>
            <a:r>
              <a:rPr lang="en-US" sz="2000" dirty="0">
                <a:solidFill>
                  <a:prstClr val="black"/>
                </a:solidFill>
              </a:rPr>
              <a:t>vials of </a:t>
            </a:r>
            <a:r>
              <a:rPr lang="en-US" sz="2000" dirty="0" smtClean="0">
                <a:solidFill>
                  <a:prstClr val="black"/>
                </a:solidFill>
              </a:rPr>
              <a:t>blood from a nun who </a:t>
            </a:r>
            <a:r>
              <a:rPr lang="en-US" sz="2000" dirty="0">
                <a:solidFill>
                  <a:prstClr val="black"/>
                </a:solidFill>
              </a:rPr>
              <a:t>had fallen ill with a mysterious </a:t>
            </a:r>
            <a:r>
              <a:rPr lang="en-US" sz="2000" dirty="0" smtClean="0">
                <a:solidFill>
                  <a:prstClr val="black"/>
                </a:solidFill>
              </a:rPr>
              <a:t>illness in </a:t>
            </a:r>
            <a:r>
              <a:rPr lang="en-US" sz="2000" dirty="0">
                <a:solidFill>
                  <a:prstClr val="black"/>
                </a:solidFill>
              </a:rPr>
              <a:t>Zaire </a:t>
            </a:r>
          </a:p>
          <a:p>
            <a:pPr marL="285750" indent="-285750">
              <a:buFont typeface="Arial" panose="020B0604020202020204" pitchFamily="34" charset="0"/>
              <a:buChar char="•"/>
            </a:pPr>
            <a:r>
              <a:rPr lang="en-US" sz="2000" dirty="0" smtClean="0">
                <a:solidFill>
                  <a:prstClr val="black"/>
                </a:solidFill>
              </a:rPr>
              <a:t>He identified a Marburg like but different virus</a:t>
            </a:r>
          </a:p>
          <a:p>
            <a:pPr marL="285750" indent="-285750">
              <a:buFont typeface="Arial" panose="020B0604020202020204" pitchFamily="34" charset="0"/>
              <a:buChar char="•"/>
            </a:pPr>
            <a:r>
              <a:rPr lang="en-US" sz="2000" dirty="0">
                <a:solidFill>
                  <a:prstClr val="black"/>
                </a:solidFill>
              </a:rPr>
              <a:t>Two weeks later </a:t>
            </a:r>
            <a:r>
              <a:rPr lang="en-US" sz="2000" dirty="0" err="1" smtClean="0">
                <a:solidFill>
                  <a:prstClr val="black"/>
                </a:solidFill>
              </a:rPr>
              <a:t>Piot</a:t>
            </a:r>
            <a:r>
              <a:rPr lang="en-US" sz="2000" dirty="0">
                <a:solidFill>
                  <a:prstClr val="black"/>
                </a:solidFill>
              </a:rPr>
              <a:t> travelled to Kinshasa and 1,000km (620 miles) further north; </a:t>
            </a:r>
            <a:r>
              <a:rPr lang="en-US" sz="2000" dirty="0" smtClean="0">
                <a:solidFill>
                  <a:prstClr val="black"/>
                </a:solidFill>
              </a:rPr>
              <a:t>the </a:t>
            </a:r>
            <a:r>
              <a:rPr lang="en-US" sz="2000" dirty="0">
                <a:solidFill>
                  <a:prstClr val="black"/>
                </a:solidFill>
              </a:rPr>
              <a:t>priority was to stop the </a:t>
            </a:r>
            <a:r>
              <a:rPr lang="en-US" sz="2000" dirty="0" smtClean="0">
                <a:solidFill>
                  <a:prstClr val="black"/>
                </a:solidFill>
              </a:rPr>
              <a:t>epidemic.</a:t>
            </a:r>
          </a:p>
          <a:p>
            <a:pPr marL="285750" indent="-285750">
              <a:buFont typeface="Arial" panose="020B0604020202020204" pitchFamily="34" charset="0"/>
              <a:buChar char="•"/>
            </a:pPr>
            <a:r>
              <a:rPr lang="en-US" sz="2000" dirty="0">
                <a:solidFill>
                  <a:prstClr val="black"/>
                </a:solidFill>
              </a:rPr>
              <a:t>They named the virus after </a:t>
            </a:r>
            <a:r>
              <a:rPr lang="en-US" sz="2000" dirty="0" smtClean="0">
                <a:solidFill>
                  <a:prstClr val="black"/>
                </a:solidFill>
              </a:rPr>
              <a:t>the </a:t>
            </a:r>
            <a:r>
              <a:rPr lang="en-US" sz="2000" dirty="0">
                <a:solidFill>
                  <a:prstClr val="black"/>
                </a:solidFill>
              </a:rPr>
              <a:t>closest </a:t>
            </a:r>
            <a:r>
              <a:rPr lang="en-US" sz="2000" dirty="0" smtClean="0">
                <a:solidFill>
                  <a:prstClr val="black"/>
                </a:solidFill>
              </a:rPr>
              <a:t>river, Ebola River.</a:t>
            </a:r>
            <a:endParaRPr lang="en-US" sz="2000" dirty="0">
              <a:solidFill>
                <a:prstClr val="black"/>
              </a:solidFill>
            </a:endParaRPr>
          </a:p>
        </p:txBody>
      </p:sp>
      <p:sp>
        <p:nvSpPr>
          <p:cNvPr id="5" name="Rectangle 4"/>
          <p:cNvSpPr/>
          <p:nvPr/>
        </p:nvSpPr>
        <p:spPr>
          <a:xfrm>
            <a:off x="882607" y="1143001"/>
            <a:ext cx="10972799" cy="646331"/>
          </a:xfrm>
          <a:prstGeom prst="rect">
            <a:avLst/>
          </a:prstGeom>
        </p:spPr>
        <p:txBody>
          <a:bodyPr wrap="square">
            <a:spAutoFit/>
          </a:bodyPr>
          <a:lstStyle/>
          <a:p>
            <a:r>
              <a:rPr lang="en-US" b="1" dirty="0" smtClean="0">
                <a:solidFill>
                  <a:srgbClr val="5B9BD5">
                    <a:lumMod val="50000"/>
                  </a:srgbClr>
                </a:solidFill>
              </a:rPr>
              <a:t>Often the best way to learn about a need that others fail to recognize is travelling, meeting the people and seeing the place. “Go where the problems are” (Al </a:t>
            </a:r>
            <a:r>
              <a:rPr lang="en-US" b="1" dirty="0" err="1" smtClean="0">
                <a:solidFill>
                  <a:srgbClr val="5B9BD5">
                    <a:lumMod val="50000"/>
                  </a:srgbClr>
                </a:solidFill>
              </a:rPr>
              <a:t>Sommer</a:t>
            </a:r>
            <a:r>
              <a:rPr lang="en-US" b="1" dirty="0" smtClean="0">
                <a:solidFill>
                  <a:srgbClr val="5B9BD5">
                    <a:lumMod val="50000"/>
                  </a:srgbClr>
                </a:solidFill>
              </a:rPr>
              <a:t>)</a:t>
            </a:r>
            <a:endParaRPr lang="en-US" dirty="0">
              <a:solidFill>
                <a:prstClr val="black"/>
              </a:solidFill>
            </a:endParaRPr>
          </a:p>
        </p:txBody>
      </p:sp>
      <p:pic>
        <p:nvPicPr>
          <p:cNvPr id="1026" name="Picture 2" descr="Where Is The Ebola River Locate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10218" y="2103344"/>
            <a:ext cx="5472065" cy="4104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2340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00" y="228601"/>
            <a:ext cx="11582400" cy="1470025"/>
          </a:xfrm>
        </p:spPr>
        <p:txBody>
          <a:bodyPr>
            <a:normAutofit fontScale="90000"/>
          </a:bodyPr>
          <a:lstStyle/>
          <a:p>
            <a:r>
              <a:rPr lang="en-US" b="1" dirty="0" smtClean="0">
                <a:solidFill>
                  <a:schemeClr val="tx2"/>
                </a:solidFill>
                <a:effectLst>
                  <a:outerShdw blurRad="38100" dist="38100" dir="2700000" algn="tl">
                    <a:srgbClr val="000000">
                      <a:alpha val="43137"/>
                    </a:srgbClr>
                  </a:outerShdw>
                </a:effectLst>
              </a:rPr>
              <a:t>Your network of information </a:t>
            </a:r>
            <a:br>
              <a:rPr lang="en-US" b="1" dirty="0" smtClean="0">
                <a:solidFill>
                  <a:schemeClr val="tx2"/>
                </a:solidFill>
                <a:effectLst>
                  <a:outerShdw blurRad="38100" dist="38100" dir="2700000" algn="tl">
                    <a:srgbClr val="000000">
                      <a:alpha val="43137"/>
                    </a:srgbClr>
                  </a:outerShdw>
                </a:effectLst>
              </a:rPr>
            </a:br>
            <a:r>
              <a:rPr lang="en-US" b="1" dirty="0" smtClean="0">
                <a:solidFill>
                  <a:schemeClr val="tx2"/>
                </a:solidFill>
                <a:effectLst>
                  <a:outerShdw blurRad="38100" dist="38100" dir="2700000" algn="tl">
                    <a:srgbClr val="000000">
                      <a:alpha val="43137"/>
                    </a:srgbClr>
                  </a:outerShdw>
                </a:effectLst>
              </a:rPr>
              <a:t>should include</a:t>
            </a:r>
          </a:p>
        </p:txBody>
      </p:sp>
      <p:sp>
        <p:nvSpPr>
          <p:cNvPr id="3" name="Subtitle 2"/>
          <p:cNvSpPr>
            <a:spLocks noGrp="1"/>
          </p:cNvSpPr>
          <p:nvPr>
            <p:ph type="subTitle" idx="1"/>
          </p:nvPr>
        </p:nvSpPr>
        <p:spPr>
          <a:xfrm>
            <a:off x="3657601" y="2082297"/>
            <a:ext cx="7034542" cy="4343400"/>
          </a:xfrm>
        </p:spPr>
        <p:txBody>
          <a:bodyPr>
            <a:noAutofit/>
          </a:bodyPr>
          <a:lstStyle/>
          <a:p>
            <a:pPr marL="571500" indent="-571500" algn="l">
              <a:spcBef>
                <a:spcPts val="0"/>
              </a:spcBef>
              <a:buFont typeface="+mj-lt"/>
              <a:buAutoNum type="arabicPeriod"/>
            </a:pPr>
            <a:r>
              <a:rPr lang="en-US" sz="4400" dirty="0" smtClean="0"/>
              <a:t>Big data studies</a:t>
            </a:r>
          </a:p>
          <a:p>
            <a:pPr marL="571500" indent="-571500" algn="l">
              <a:spcBef>
                <a:spcPts val="0"/>
              </a:spcBef>
              <a:buFont typeface="+mj-lt"/>
              <a:buAutoNum type="arabicPeriod"/>
            </a:pPr>
            <a:r>
              <a:rPr lang="en-US" sz="4400" dirty="0" smtClean="0"/>
              <a:t>Learning from history</a:t>
            </a:r>
          </a:p>
          <a:p>
            <a:pPr marL="571500" indent="-571500" algn="l">
              <a:spcBef>
                <a:spcPts val="0"/>
              </a:spcBef>
              <a:buFont typeface="+mj-lt"/>
              <a:buAutoNum type="arabicPeriod"/>
            </a:pPr>
            <a:r>
              <a:rPr lang="en-US" sz="4400" dirty="0"/>
              <a:t>Traveling to places of need</a:t>
            </a:r>
          </a:p>
          <a:p>
            <a:pPr marL="571500" indent="-571500" algn="l">
              <a:spcBef>
                <a:spcPts val="0"/>
              </a:spcBef>
              <a:buFont typeface="+mj-lt"/>
              <a:buAutoNum type="arabicPeriod"/>
            </a:pPr>
            <a:r>
              <a:rPr lang="en-US" sz="4400" dirty="0" smtClean="0"/>
              <a:t>Meeting patients</a:t>
            </a:r>
          </a:p>
          <a:p>
            <a:pPr marL="571500" indent="-571500" algn="l">
              <a:spcBef>
                <a:spcPts val="0"/>
              </a:spcBef>
              <a:buFont typeface="+mj-lt"/>
              <a:buAutoNum type="arabicPeriod"/>
            </a:pPr>
            <a:r>
              <a:rPr lang="en-US" sz="4400" dirty="0" smtClean="0"/>
              <a:t>Fellow professionals</a:t>
            </a:r>
            <a:endParaRPr lang="en-US" sz="4400" dirty="0"/>
          </a:p>
          <a:p>
            <a:pPr marL="571500" indent="-571500" algn="l">
              <a:spcBef>
                <a:spcPts val="0"/>
              </a:spcBef>
              <a:buFont typeface="+mj-lt"/>
              <a:buAutoNum type="arabicPeriod"/>
            </a:pPr>
            <a:r>
              <a:rPr lang="en-US" sz="4400" dirty="0" smtClean="0"/>
              <a:t>Dedicated clinicians</a:t>
            </a:r>
          </a:p>
          <a:p>
            <a:pPr marL="571500" indent="-571500" algn="l">
              <a:spcBef>
                <a:spcPts val="0"/>
              </a:spcBef>
              <a:buFont typeface="+mj-lt"/>
              <a:buAutoNum type="arabicPeriod"/>
            </a:pPr>
            <a:r>
              <a:rPr lang="en-US" sz="4400" dirty="0" smtClean="0"/>
              <a:t>Great companies</a:t>
            </a:r>
          </a:p>
          <a:p>
            <a:pPr marL="571500" indent="-571500" algn="l">
              <a:spcBef>
                <a:spcPts val="0"/>
              </a:spcBef>
              <a:buFont typeface="+mj-lt"/>
              <a:buAutoNum type="arabicPeriod"/>
            </a:pPr>
            <a:endParaRPr lang="en-US" sz="4400" dirty="0"/>
          </a:p>
        </p:txBody>
      </p:sp>
    </p:spTree>
    <p:extLst>
      <p:ext uri="{BB962C8B-B14F-4D97-AF65-F5344CB8AC3E}">
        <p14:creationId xmlns:p14="http://schemas.microsoft.com/office/powerpoint/2010/main" val="16672462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7787" y="1647464"/>
            <a:ext cx="9144000" cy="1765693"/>
          </a:xfrm>
        </p:spPr>
        <p:txBody>
          <a:bodyPr>
            <a:noAutofit/>
          </a:bodyPr>
          <a:lstStyle/>
          <a:p>
            <a:r>
              <a:rPr lang="en-US" b="1" dirty="0">
                <a:solidFill>
                  <a:srgbClr val="C00000"/>
                </a:solidFill>
                <a:effectLst>
                  <a:outerShdw blurRad="38100" dist="38100" dir="2700000" algn="tl">
                    <a:srgbClr val="000000">
                      <a:alpha val="43137"/>
                    </a:srgbClr>
                  </a:outerShdw>
                </a:effectLst>
              </a:rPr>
              <a:t>Setting the values right</a:t>
            </a:r>
          </a:p>
        </p:txBody>
      </p:sp>
    </p:spTree>
    <p:extLst>
      <p:ext uri="{BB962C8B-B14F-4D97-AF65-F5344CB8AC3E}">
        <p14:creationId xmlns:p14="http://schemas.microsoft.com/office/powerpoint/2010/main" val="2480590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25563"/>
          </a:xfrm>
        </p:spPr>
        <p:txBody>
          <a:bodyPr>
            <a:normAutofit/>
          </a:bodyPr>
          <a:lstStyle/>
          <a:p>
            <a:r>
              <a:rPr lang="en-US" sz="3100" b="1" dirty="0" smtClean="0">
                <a:solidFill>
                  <a:schemeClr val="tx2">
                    <a:lumMod val="75000"/>
                  </a:schemeClr>
                </a:solidFill>
                <a:effectLst>
                  <a:outerShdw blurRad="38100" dist="38100" dir="2700000" algn="tl">
                    <a:srgbClr val="000000">
                      <a:alpha val="43137"/>
                    </a:srgbClr>
                  </a:outerShdw>
                </a:effectLst>
              </a:rPr>
              <a:t>Propellant </a:t>
            </a:r>
            <a:r>
              <a:rPr lang="en-US" b="1" dirty="0">
                <a:solidFill>
                  <a:schemeClr val="tx2">
                    <a:lumMod val="75000"/>
                  </a:schemeClr>
                </a:solidFill>
                <a:effectLst>
                  <a:outerShdw blurRad="38100" dist="38100" dir="2700000" algn="tl">
                    <a:srgbClr val="000000">
                      <a:alpha val="43137"/>
                    </a:srgbClr>
                  </a:outerShdw>
                </a:effectLst>
              </a:rPr>
              <a:t/>
            </a:r>
            <a:br>
              <a:rPr lang="en-US" b="1" dirty="0">
                <a:solidFill>
                  <a:schemeClr val="tx2">
                    <a:lumMod val="75000"/>
                  </a:schemeClr>
                </a:solidFill>
                <a:effectLst>
                  <a:outerShdw blurRad="38100" dist="38100" dir="2700000" algn="tl">
                    <a:srgbClr val="000000">
                      <a:alpha val="43137"/>
                    </a:srgbClr>
                  </a:outerShdw>
                </a:effectLst>
              </a:rPr>
            </a:br>
            <a:r>
              <a:rPr lang="en-US" b="1" dirty="0" smtClean="0">
                <a:solidFill>
                  <a:schemeClr val="tx2">
                    <a:lumMod val="75000"/>
                  </a:schemeClr>
                </a:solidFill>
                <a:effectLst>
                  <a:outerShdw blurRad="38100" dist="38100" dir="2700000" algn="tl">
                    <a:srgbClr val="000000">
                      <a:alpha val="43137"/>
                    </a:srgbClr>
                  </a:outerShdw>
                </a:effectLst>
              </a:rPr>
              <a:t>                </a:t>
            </a:r>
            <a:r>
              <a:rPr lang="en-US" sz="4000" b="1" dirty="0" smtClean="0">
                <a:solidFill>
                  <a:schemeClr val="tx2">
                    <a:lumMod val="75000"/>
                  </a:schemeClr>
                </a:solidFill>
                <a:effectLst>
                  <a:outerShdw blurRad="38100" dist="38100" dir="2700000" algn="tl">
                    <a:srgbClr val="000000">
                      <a:alpha val="43137"/>
                    </a:srgbClr>
                  </a:outerShdw>
                </a:effectLst>
              </a:rPr>
              <a:t>Values of humanism drive innovation</a:t>
            </a:r>
            <a:endParaRPr lang="en-US" sz="4000" b="1" dirty="0">
              <a:solidFill>
                <a:schemeClr val="tx2">
                  <a:lumMod val="75000"/>
                </a:schemeClr>
              </a:solidFill>
              <a:effectLst>
                <a:outerShdw blurRad="38100" dist="38100" dir="2700000" algn="tl">
                  <a:srgbClr val="000000">
                    <a:alpha val="43137"/>
                  </a:srgbClr>
                </a:outerShdw>
              </a:effectLst>
            </a:endParaRPr>
          </a:p>
        </p:txBody>
      </p:sp>
      <p:pic>
        <p:nvPicPr>
          <p:cNvPr id="5" name="Picture 4" descr="http://www.pbs.org/wgbh/rxforsurvival/i/video/dis_oraltherapy_lg.jpg"/>
          <p:cNvPicPr/>
          <p:nvPr/>
        </p:nvPicPr>
        <p:blipFill>
          <a:blip r:embed="rId2">
            <a:extLst>
              <a:ext uri="{28A0092B-C50C-407E-A947-70E740481C1C}">
                <a14:useLocalDpi xmlns:a14="http://schemas.microsoft.com/office/drawing/2010/main"/>
              </a:ext>
            </a:extLst>
          </a:blip>
          <a:srcRect/>
          <a:stretch>
            <a:fillRect/>
          </a:stretch>
        </p:blipFill>
        <p:spPr bwMode="auto">
          <a:xfrm>
            <a:off x="518738" y="3077277"/>
            <a:ext cx="4175812" cy="2561333"/>
          </a:xfrm>
          <a:prstGeom prst="rect">
            <a:avLst/>
          </a:prstGeom>
          <a:noFill/>
          <a:ln>
            <a:noFill/>
          </a:ln>
        </p:spPr>
      </p:pic>
      <p:sp>
        <p:nvSpPr>
          <p:cNvPr id="7" name="Rectangle 6"/>
          <p:cNvSpPr/>
          <p:nvPr/>
        </p:nvSpPr>
        <p:spPr>
          <a:xfrm>
            <a:off x="4826526" y="2414825"/>
            <a:ext cx="7277492" cy="3098284"/>
          </a:xfrm>
          <a:prstGeom prst="rect">
            <a:avLst/>
          </a:prstGeom>
        </p:spPr>
        <p:txBody>
          <a:bodyPr wrap="square">
            <a:spAutoFit/>
          </a:bodyPr>
          <a:lstStyle/>
          <a:p>
            <a:pPr marL="285750" indent="-285750">
              <a:spcAft>
                <a:spcPts val="1000"/>
              </a:spcAft>
              <a:buFont typeface="Arial" panose="020B0604020202020204" pitchFamily="34" charset="0"/>
              <a:buChar char="•"/>
            </a:pPr>
            <a:r>
              <a:rPr lang="en-US" dirty="0">
                <a:solidFill>
                  <a:prstClr val="black"/>
                </a:solidFill>
                <a:ea typeface="Calibri" panose="020F0502020204030204" pitchFamily="34" charset="0"/>
                <a:cs typeface="Times New Roman" panose="02020603050405020304" pitchFamily="18" charset="0"/>
              </a:rPr>
              <a:t>Dr. Norbert Hirschhorn </a:t>
            </a:r>
            <a:r>
              <a:rPr lang="en-US" dirty="0" smtClean="0">
                <a:solidFill>
                  <a:prstClr val="black"/>
                </a:solidFill>
                <a:ea typeface="Calibri" panose="020F0502020204030204" pitchFamily="34" charset="0"/>
                <a:cs typeface="Times New Roman" panose="02020603050405020304" pitchFamily="18" charset="0"/>
              </a:rPr>
              <a:t>inventor and developer </a:t>
            </a:r>
            <a:r>
              <a:rPr lang="en-US" dirty="0">
                <a:solidFill>
                  <a:prstClr val="black"/>
                </a:solidFill>
                <a:ea typeface="Calibri" panose="020F0502020204030204" pitchFamily="34" charset="0"/>
                <a:cs typeface="Times New Roman" panose="02020603050405020304" pitchFamily="18" charset="0"/>
              </a:rPr>
              <a:t>of </a:t>
            </a:r>
            <a:r>
              <a:rPr lang="en-US" dirty="0" smtClean="0">
                <a:solidFill>
                  <a:prstClr val="black"/>
                </a:solidFill>
                <a:ea typeface="Calibri" panose="020F0502020204030204" pitchFamily="34" charset="0"/>
                <a:cs typeface="Times New Roman" panose="02020603050405020304" pitchFamily="18" charset="0"/>
              </a:rPr>
              <a:t>Oral </a:t>
            </a:r>
            <a:r>
              <a:rPr lang="en-US" dirty="0">
                <a:solidFill>
                  <a:prstClr val="black"/>
                </a:solidFill>
                <a:ea typeface="Calibri" panose="020F0502020204030204" pitchFamily="34" charset="0"/>
                <a:cs typeface="Times New Roman" panose="02020603050405020304" pitchFamily="18" charset="0"/>
              </a:rPr>
              <a:t>Rehydration </a:t>
            </a:r>
            <a:r>
              <a:rPr lang="en-US" dirty="0" smtClean="0">
                <a:solidFill>
                  <a:prstClr val="black"/>
                </a:solidFill>
                <a:ea typeface="Calibri" panose="020F0502020204030204" pitchFamily="34" charset="0"/>
                <a:cs typeface="Times New Roman" panose="02020603050405020304" pitchFamily="18" charset="0"/>
              </a:rPr>
              <a:t>Therapy; </a:t>
            </a:r>
          </a:p>
          <a:p>
            <a:pPr marL="285750" indent="-285750">
              <a:spcAft>
                <a:spcPts val="1000"/>
              </a:spcAft>
              <a:buFont typeface="Arial" panose="020B0604020202020204" pitchFamily="34" charset="0"/>
              <a:buChar char="•"/>
            </a:pPr>
            <a:r>
              <a:rPr lang="en-US" dirty="0" smtClean="0">
                <a:solidFill>
                  <a:prstClr val="black"/>
                </a:solidFill>
                <a:ea typeface="Calibri" panose="020F0502020204030204" pitchFamily="34" charset="0"/>
                <a:cs typeface="Times New Roman" panose="02020603050405020304" pitchFamily="18" charset="0"/>
              </a:rPr>
              <a:t>1968 </a:t>
            </a:r>
            <a:r>
              <a:rPr lang="en-US" dirty="0">
                <a:solidFill>
                  <a:prstClr val="black"/>
                </a:solidFill>
                <a:ea typeface="Calibri" panose="020F0502020204030204" pitchFamily="34" charset="0"/>
                <a:cs typeface="Times New Roman" panose="02020603050405020304" pitchFamily="18" charset="0"/>
              </a:rPr>
              <a:t>- Worked in </a:t>
            </a:r>
            <a:r>
              <a:rPr lang="en-US" dirty="0" smtClean="0">
                <a:solidFill>
                  <a:prstClr val="black"/>
                </a:solidFill>
                <a:ea typeface="Calibri" panose="020F0502020204030204" pitchFamily="34" charset="0"/>
                <a:cs typeface="Times New Roman" panose="02020603050405020304" pitchFamily="18" charset="0"/>
              </a:rPr>
              <a:t>East Pakistan </a:t>
            </a:r>
            <a:r>
              <a:rPr lang="en-US" dirty="0">
                <a:solidFill>
                  <a:prstClr val="black"/>
                </a:solidFill>
                <a:ea typeface="Calibri" panose="020F0502020204030204" pitchFamily="34" charset="0"/>
                <a:cs typeface="Times New Roman" panose="02020603050405020304" pitchFamily="18" charset="0"/>
              </a:rPr>
              <a:t>with the US Public Health Service during a cholera </a:t>
            </a:r>
            <a:r>
              <a:rPr lang="en-US" dirty="0" smtClean="0">
                <a:solidFill>
                  <a:prstClr val="black"/>
                </a:solidFill>
                <a:ea typeface="Calibri" panose="020F0502020204030204" pitchFamily="34" charset="0"/>
                <a:cs typeface="Times New Roman" panose="02020603050405020304" pitchFamily="18" charset="0"/>
              </a:rPr>
              <a:t>outbreak  (40</a:t>
            </a:r>
            <a:r>
              <a:rPr lang="en-US" dirty="0">
                <a:solidFill>
                  <a:prstClr val="black"/>
                </a:solidFill>
                <a:ea typeface="Calibri" panose="020F0502020204030204" pitchFamily="34" charset="0"/>
                <a:cs typeface="Times New Roman" panose="02020603050405020304" pitchFamily="18" charset="0"/>
              </a:rPr>
              <a:t>% of villagers </a:t>
            </a:r>
            <a:r>
              <a:rPr lang="en-US" dirty="0" smtClean="0">
                <a:solidFill>
                  <a:prstClr val="black"/>
                </a:solidFill>
                <a:ea typeface="Calibri" panose="020F0502020204030204" pitchFamily="34" charset="0"/>
                <a:cs typeface="Times New Roman" panose="02020603050405020304" pitchFamily="18" charset="0"/>
              </a:rPr>
              <a:t>dying)</a:t>
            </a:r>
          </a:p>
          <a:p>
            <a:pPr marL="285750" indent="-285750">
              <a:spcAft>
                <a:spcPts val="1000"/>
              </a:spcAft>
              <a:buFont typeface="Arial" panose="020B0604020202020204" pitchFamily="34" charset="0"/>
              <a:buChar char="•"/>
            </a:pPr>
            <a:r>
              <a:rPr lang="en-US" dirty="0" smtClean="0">
                <a:solidFill>
                  <a:prstClr val="black"/>
                </a:solidFill>
                <a:ea typeface="Calibri" panose="020F0502020204030204" pitchFamily="34" charset="0"/>
                <a:cs typeface="Times New Roman" panose="02020603050405020304" pitchFamily="18" charset="0"/>
              </a:rPr>
              <a:t>He </a:t>
            </a:r>
            <a:r>
              <a:rPr lang="en-US" dirty="0">
                <a:solidFill>
                  <a:prstClr val="black"/>
                </a:solidFill>
                <a:ea typeface="Calibri" panose="020F0502020204030204" pitchFamily="34" charset="0"/>
                <a:cs typeface="Times New Roman" panose="02020603050405020304" pitchFamily="18" charset="0"/>
              </a:rPr>
              <a:t>designed </a:t>
            </a:r>
            <a:r>
              <a:rPr lang="en-US" dirty="0" smtClean="0">
                <a:solidFill>
                  <a:prstClr val="black"/>
                </a:solidFill>
                <a:ea typeface="Calibri" panose="020F0502020204030204" pitchFamily="34" charset="0"/>
                <a:cs typeface="Times New Roman" panose="02020603050405020304" pitchFamily="18" charset="0"/>
              </a:rPr>
              <a:t>a solution </a:t>
            </a:r>
            <a:r>
              <a:rPr lang="en-US" dirty="0">
                <a:solidFill>
                  <a:prstClr val="black"/>
                </a:solidFill>
                <a:ea typeface="Calibri" panose="020F0502020204030204" pitchFamily="34" charset="0"/>
                <a:cs typeface="Times New Roman" panose="02020603050405020304" pitchFamily="18" charset="0"/>
              </a:rPr>
              <a:t>of sugar, salts and </a:t>
            </a:r>
            <a:r>
              <a:rPr lang="en-US" dirty="0" smtClean="0">
                <a:solidFill>
                  <a:prstClr val="black"/>
                </a:solidFill>
                <a:ea typeface="Calibri" panose="020F0502020204030204" pitchFamily="34" charset="0"/>
                <a:cs typeface="Times New Roman" panose="02020603050405020304" pitchFamily="18" charset="0"/>
              </a:rPr>
              <a:t>water; </a:t>
            </a:r>
            <a:r>
              <a:rPr lang="en-US" dirty="0" smtClean="0">
                <a:solidFill>
                  <a:prstClr val="black"/>
                </a:solidFill>
              </a:rPr>
              <a:t>had </a:t>
            </a:r>
            <a:r>
              <a:rPr lang="en-US" dirty="0">
                <a:solidFill>
                  <a:prstClr val="black"/>
                </a:solidFill>
              </a:rPr>
              <a:t>to fight his supervisor, who had previously tried </a:t>
            </a:r>
            <a:r>
              <a:rPr lang="en-US" dirty="0" smtClean="0">
                <a:solidFill>
                  <a:prstClr val="black"/>
                </a:solidFill>
              </a:rPr>
              <a:t>but failed </a:t>
            </a:r>
          </a:p>
          <a:p>
            <a:pPr marL="285750" indent="-285750">
              <a:spcAft>
                <a:spcPts val="1000"/>
              </a:spcAft>
              <a:buFont typeface="Arial" panose="020B0604020202020204" pitchFamily="34" charset="0"/>
              <a:buChar char="•"/>
            </a:pPr>
            <a:r>
              <a:rPr lang="en-US" dirty="0" smtClean="0">
                <a:solidFill>
                  <a:prstClr val="black"/>
                </a:solidFill>
              </a:rPr>
              <a:t>Public </a:t>
            </a:r>
            <a:r>
              <a:rPr lang="en-US" dirty="0">
                <a:solidFill>
                  <a:prstClr val="black"/>
                </a:solidFill>
              </a:rPr>
              <a:t>health impact: Estimated </a:t>
            </a:r>
            <a:r>
              <a:rPr lang="en-US" dirty="0" smtClean="0">
                <a:solidFill>
                  <a:prstClr val="black"/>
                </a:solidFill>
              </a:rPr>
              <a:t>ORT </a:t>
            </a:r>
            <a:r>
              <a:rPr lang="en-US" dirty="0">
                <a:solidFill>
                  <a:prstClr val="black"/>
                </a:solidFill>
              </a:rPr>
              <a:t>has saved over 50 million people </a:t>
            </a:r>
            <a:endParaRPr lang="en-US" dirty="0" smtClean="0">
              <a:solidFill>
                <a:prstClr val="black"/>
              </a:solidFill>
            </a:endParaRPr>
          </a:p>
          <a:p>
            <a:pPr marL="285750" indent="-285750">
              <a:spcAft>
                <a:spcPts val="1000"/>
              </a:spcAft>
              <a:buFont typeface="Arial" panose="020B0604020202020204" pitchFamily="34" charset="0"/>
              <a:buChar char="•"/>
            </a:pPr>
            <a:r>
              <a:rPr lang="en-US" dirty="0" smtClean="0">
                <a:solidFill>
                  <a:prstClr val="black"/>
                </a:solidFill>
                <a:ea typeface="Calibri" panose="020F0502020204030204" pitchFamily="34" charset="0"/>
                <a:cs typeface="Times New Roman" panose="02020603050405020304" pitchFamily="18" charset="0"/>
              </a:rPr>
              <a:t>“Seeing someone recover from such life-threatening illness is "like seeing Lazarus come back from the dead - a miracle</a:t>
            </a:r>
            <a:r>
              <a:rPr lang="en-US" dirty="0">
                <a:solidFill>
                  <a:prstClr val="black"/>
                </a:solidFill>
                <a:ea typeface="Calibri" panose="020F0502020204030204" pitchFamily="34" charset="0"/>
                <a:cs typeface="Times New Roman" panose="02020603050405020304" pitchFamily="18" charset="0"/>
              </a:rPr>
              <a:t>.</a:t>
            </a:r>
            <a:r>
              <a:rPr lang="en-US" dirty="0" smtClean="0">
                <a:solidFill>
                  <a:prstClr val="black"/>
                </a:solidFill>
                <a:ea typeface="Calibri" panose="020F0502020204030204" pitchFamily="34" charset="0"/>
                <a:cs typeface="Times New Roman" panose="02020603050405020304" pitchFamily="18" charset="0"/>
              </a:rPr>
              <a:t>"</a:t>
            </a:r>
            <a:endParaRPr lang="en-US" dirty="0">
              <a:solidFill>
                <a:prstClr val="black"/>
              </a:solidFill>
            </a:endParaRPr>
          </a:p>
        </p:txBody>
      </p:sp>
      <p:sp>
        <p:nvSpPr>
          <p:cNvPr id="4" name="Rectangle 3"/>
          <p:cNvSpPr/>
          <p:nvPr/>
        </p:nvSpPr>
        <p:spPr>
          <a:xfrm>
            <a:off x="1155827" y="1586853"/>
            <a:ext cx="10528173" cy="1107996"/>
          </a:xfrm>
          <a:prstGeom prst="rect">
            <a:avLst/>
          </a:prstGeom>
        </p:spPr>
        <p:txBody>
          <a:bodyPr wrap="square">
            <a:spAutoFit/>
          </a:bodyPr>
          <a:lstStyle/>
          <a:p>
            <a:r>
              <a:rPr lang="en-US" sz="2200" dirty="0" smtClean="0">
                <a:solidFill>
                  <a:prstClr val="black"/>
                </a:solidFill>
                <a:effectLst>
                  <a:outerShdw blurRad="38100" dist="38100" dir="2700000" algn="tl">
                    <a:srgbClr val="000000">
                      <a:alpha val="43137"/>
                    </a:srgbClr>
                  </a:outerShdw>
                </a:effectLst>
              </a:rPr>
              <a:t>Many scientists </a:t>
            </a:r>
            <a:r>
              <a:rPr lang="en-US" sz="2200" dirty="0">
                <a:solidFill>
                  <a:prstClr val="black"/>
                </a:solidFill>
                <a:effectLst>
                  <a:outerShdw blurRad="38100" dist="38100" dir="2700000" algn="tl">
                    <a:srgbClr val="000000">
                      <a:alpha val="43137"/>
                    </a:srgbClr>
                  </a:outerShdw>
                </a:effectLst>
              </a:rPr>
              <a:t>are deeply motivated by a sense of humanism and compassion, helping others in </a:t>
            </a:r>
            <a:r>
              <a:rPr lang="en-US" sz="2200" dirty="0" smtClean="0">
                <a:solidFill>
                  <a:prstClr val="black"/>
                </a:solidFill>
                <a:effectLst>
                  <a:outerShdw blurRad="38100" dist="38100" dir="2700000" algn="tl">
                    <a:srgbClr val="000000">
                      <a:alpha val="43137"/>
                    </a:srgbClr>
                  </a:outerShdw>
                </a:effectLst>
              </a:rPr>
              <a:t>need (-&gt; white coat ceremonies)</a:t>
            </a:r>
            <a:r>
              <a:rPr lang="en-US" sz="2200" dirty="0">
                <a:solidFill>
                  <a:prstClr val="black"/>
                </a:solidFill>
                <a:effectLst>
                  <a:outerShdw blurRad="38100" dist="38100" dir="2700000" algn="tl">
                    <a:srgbClr val="000000">
                      <a:alpha val="43137"/>
                    </a:srgbClr>
                  </a:outerShdw>
                </a:effectLst>
              </a:rPr>
              <a:t/>
            </a:r>
            <a:br>
              <a:rPr lang="en-US" sz="2200" dirty="0">
                <a:solidFill>
                  <a:prstClr val="black"/>
                </a:solidFill>
                <a:effectLst>
                  <a:outerShdw blurRad="38100" dist="38100" dir="2700000" algn="tl">
                    <a:srgbClr val="000000">
                      <a:alpha val="43137"/>
                    </a:srgbClr>
                  </a:outerShdw>
                </a:effectLst>
              </a:rPr>
            </a:br>
            <a:endParaRPr lang="en-US" sz="2200"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6343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effectLst>
                  <a:outerShdw blurRad="38100" dist="38100" dir="2700000" algn="tl">
                    <a:srgbClr val="000000">
                      <a:alpha val="43137"/>
                    </a:srgbClr>
                  </a:outerShdw>
                </a:effectLst>
              </a:rPr>
              <a:t>Grand </a:t>
            </a:r>
            <a:r>
              <a:rPr lang="en-US" b="1" dirty="0">
                <a:solidFill>
                  <a:srgbClr val="C00000"/>
                </a:solidFill>
                <a:effectLst>
                  <a:outerShdw blurRad="38100" dist="38100" dir="2700000" algn="tl">
                    <a:srgbClr val="000000">
                      <a:alpha val="43137"/>
                    </a:srgbClr>
                  </a:outerShdw>
                </a:effectLst>
              </a:rPr>
              <a:t>challenges of </a:t>
            </a:r>
            <a:r>
              <a:rPr lang="en-US" b="1" dirty="0" smtClean="0">
                <a:solidFill>
                  <a:srgbClr val="C00000"/>
                </a:solidFill>
                <a:effectLst>
                  <a:outerShdw blurRad="38100" dist="38100" dir="2700000" algn="tl">
                    <a:srgbClr val="000000">
                      <a:alpha val="43137"/>
                    </a:srgbClr>
                  </a:outerShdw>
                </a:effectLst>
              </a:rPr>
              <a:t>health care </a:t>
            </a:r>
            <a:r>
              <a:rPr lang="en-US" b="1" dirty="0">
                <a:solidFill>
                  <a:srgbClr val="C00000"/>
                </a:solidFill>
                <a:effectLst>
                  <a:outerShdw blurRad="38100" dist="38100" dir="2700000" algn="tl">
                    <a:srgbClr val="000000">
                      <a:alpha val="43137"/>
                    </a:srgbClr>
                  </a:outerShdw>
                </a:effectLst>
              </a:rPr>
              <a:t>informatics </a:t>
            </a:r>
            <a:r>
              <a:rPr lang="en-US" b="1" dirty="0" smtClean="0">
                <a:solidFill>
                  <a:srgbClr val="C00000"/>
                </a:solidFill>
                <a:effectLst>
                  <a:outerShdw blurRad="38100" dist="38100" dir="2700000" algn="tl">
                    <a:srgbClr val="000000">
                      <a:alpha val="43137"/>
                    </a:srgbClr>
                  </a:outerShdw>
                </a:effectLst>
              </a:rPr>
              <a:t/>
            </a:r>
            <a:br>
              <a:rPr lang="en-US" b="1" dirty="0" smtClean="0">
                <a:solidFill>
                  <a:srgbClr val="C00000"/>
                </a:solidFill>
                <a:effectLst>
                  <a:outerShdw blurRad="38100" dist="38100" dir="2700000" algn="tl">
                    <a:srgbClr val="000000">
                      <a:alpha val="43137"/>
                    </a:srgbClr>
                  </a:outerShdw>
                </a:effectLst>
              </a:rPr>
            </a:br>
            <a:r>
              <a:rPr lang="en-US" b="1" dirty="0" smtClean="0">
                <a:solidFill>
                  <a:srgbClr val="C00000"/>
                </a:solidFill>
                <a:effectLst>
                  <a:outerShdw blurRad="38100" dist="38100" dir="2700000" algn="tl">
                    <a:srgbClr val="000000">
                      <a:alpha val="43137"/>
                    </a:srgbClr>
                  </a:outerShdw>
                </a:effectLst>
              </a:rPr>
              <a:t>in </a:t>
            </a:r>
            <a:r>
              <a:rPr lang="en-US" b="1" dirty="0">
                <a:solidFill>
                  <a:srgbClr val="C00000"/>
                </a:solidFill>
                <a:effectLst>
                  <a:outerShdw blurRad="38100" dist="38100" dir="2700000" algn="tl">
                    <a:srgbClr val="000000">
                      <a:alpha val="43137"/>
                    </a:srgbClr>
                  </a:outerShdw>
                </a:effectLst>
              </a:rPr>
              <a:t>the 21st century</a:t>
            </a:r>
          </a:p>
        </p:txBody>
      </p:sp>
      <p:sp>
        <p:nvSpPr>
          <p:cNvPr id="3" name="Content Placeholder 2"/>
          <p:cNvSpPr>
            <a:spLocks noGrp="1"/>
          </p:cNvSpPr>
          <p:nvPr>
            <p:ph idx="1"/>
          </p:nvPr>
        </p:nvSpPr>
        <p:spPr>
          <a:xfrm>
            <a:off x="3060071" y="2245259"/>
            <a:ext cx="8529118" cy="3859276"/>
          </a:xfrm>
        </p:spPr>
        <p:txBody>
          <a:bodyPr>
            <a:normAutofit/>
          </a:bodyPr>
          <a:lstStyle/>
          <a:p>
            <a:pPr marL="514350" indent="-514350">
              <a:buFont typeface="+mj-lt"/>
              <a:buAutoNum type="arabicPeriod"/>
            </a:pPr>
            <a:r>
              <a:rPr lang="en-US" sz="3600" dirty="0" smtClean="0"/>
              <a:t>Making </a:t>
            </a:r>
            <a:r>
              <a:rPr lang="en-US" sz="3600" dirty="0"/>
              <a:t>EHR </a:t>
            </a:r>
            <a:r>
              <a:rPr lang="en-US" sz="3600" dirty="0" smtClean="0"/>
              <a:t>patient centered</a:t>
            </a:r>
            <a:endParaRPr lang="en-US" sz="3600" dirty="0"/>
          </a:p>
          <a:p>
            <a:pPr marL="514350" indent="-514350">
              <a:buFont typeface="+mj-lt"/>
              <a:buAutoNum type="arabicPeriod"/>
            </a:pPr>
            <a:r>
              <a:rPr lang="en-US" sz="3600" dirty="0" smtClean="0"/>
              <a:t>Discovery and innovation</a:t>
            </a:r>
          </a:p>
          <a:p>
            <a:pPr marL="514350" indent="-514350">
              <a:buFont typeface="+mj-lt"/>
              <a:buAutoNum type="arabicPeriod"/>
            </a:pPr>
            <a:r>
              <a:rPr lang="en-US" sz="3600" dirty="0" smtClean="0"/>
              <a:t>Picking </a:t>
            </a:r>
            <a:r>
              <a:rPr lang="en-US" sz="3600" dirty="0"/>
              <a:t>up the trash and </a:t>
            </a:r>
            <a:r>
              <a:rPr lang="en-US" sz="3600" dirty="0" smtClean="0"/>
              <a:t>reducing </a:t>
            </a:r>
            <a:r>
              <a:rPr lang="en-US" sz="3600" dirty="0"/>
              <a:t>waste</a:t>
            </a:r>
          </a:p>
          <a:p>
            <a:pPr marL="514350" indent="-514350">
              <a:buFont typeface="+mj-lt"/>
              <a:buAutoNum type="arabicPeriod"/>
            </a:pPr>
            <a:r>
              <a:rPr lang="en-US" sz="3600" dirty="0"/>
              <a:t>Developing the perfectionist network</a:t>
            </a:r>
          </a:p>
          <a:p>
            <a:pPr marL="514350" indent="-514350">
              <a:buFont typeface="+mj-lt"/>
              <a:buAutoNum type="arabicPeriod"/>
            </a:pPr>
            <a:r>
              <a:rPr lang="en-US" sz="3600" dirty="0" smtClean="0"/>
              <a:t>Setting the values </a:t>
            </a:r>
            <a:r>
              <a:rPr lang="en-US" sz="3600" dirty="0"/>
              <a:t>right</a:t>
            </a:r>
          </a:p>
          <a:p>
            <a:endParaRPr lang="en-US" sz="3600" dirty="0"/>
          </a:p>
        </p:txBody>
      </p:sp>
    </p:spTree>
    <p:extLst>
      <p:ext uri="{BB962C8B-B14F-4D97-AF65-F5344CB8AC3E}">
        <p14:creationId xmlns:p14="http://schemas.microsoft.com/office/powerpoint/2010/main" val="24762003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3"/>
          <p:cNvSpPr txBox="1">
            <a:spLocks noChangeArrowheads="1"/>
          </p:cNvSpPr>
          <p:nvPr/>
        </p:nvSpPr>
        <p:spPr bwMode="auto">
          <a:xfrm>
            <a:off x="656494" y="1732754"/>
            <a:ext cx="11112175" cy="4188839"/>
          </a:xfrm>
          <a:prstGeom prst="rect">
            <a:avLst/>
          </a:prstGeom>
          <a:noFill/>
          <a:ln w="9525">
            <a:noFill/>
            <a:miter lim="800000"/>
            <a:headEnd/>
            <a:tailEnd/>
          </a:ln>
        </p:spPr>
        <p:txBody>
          <a:bodyPr wrap="square">
            <a:spAutoFit/>
          </a:bodyPr>
          <a:lstStyle/>
          <a:p>
            <a:pPr>
              <a:lnSpc>
                <a:spcPct val="110000"/>
              </a:lnSpc>
            </a:pPr>
            <a:r>
              <a:rPr lang="en-US" sz="4000" b="1" dirty="0" smtClean="0">
                <a:solidFill>
                  <a:schemeClr val="tx2"/>
                </a:solidFill>
                <a:latin typeface="Calibri" pitchFamily="34" charset="0"/>
              </a:rPr>
              <a:t>“</a:t>
            </a:r>
            <a:r>
              <a:rPr lang="en-US" sz="4000" b="1" dirty="0">
                <a:solidFill>
                  <a:schemeClr val="tx2"/>
                </a:solidFill>
                <a:latin typeface="Calibri" pitchFamily="34" charset="0"/>
              </a:rPr>
              <a:t>Public health is what we, as a society, do collectively to assure the conditions for people to be healthy.”</a:t>
            </a:r>
          </a:p>
          <a:p>
            <a:pPr>
              <a:lnSpc>
                <a:spcPct val="110000"/>
              </a:lnSpc>
            </a:pPr>
            <a:endParaRPr lang="en-US" sz="3800" b="1" dirty="0">
              <a:solidFill>
                <a:schemeClr val="tx2"/>
              </a:solidFill>
              <a:latin typeface="Calibri" pitchFamily="34" charset="0"/>
            </a:endParaRPr>
          </a:p>
          <a:p>
            <a:pPr algn="r">
              <a:lnSpc>
                <a:spcPct val="110000"/>
              </a:lnSpc>
            </a:pPr>
            <a:r>
              <a:rPr lang="en-US" sz="2800" b="1" dirty="0">
                <a:solidFill>
                  <a:schemeClr val="tx2"/>
                </a:solidFill>
                <a:latin typeface="Calibri" pitchFamily="34" charset="0"/>
              </a:rPr>
              <a:t>Future of Public Health</a:t>
            </a:r>
          </a:p>
          <a:p>
            <a:pPr algn="r">
              <a:lnSpc>
                <a:spcPct val="110000"/>
              </a:lnSpc>
            </a:pPr>
            <a:r>
              <a:rPr lang="en-US" sz="2800" b="1" dirty="0" smtClean="0">
                <a:solidFill>
                  <a:schemeClr val="tx2"/>
                </a:solidFill>
                <a:latin typeface="Calibri" pitchFamily="34" charset="0"/>
              </a:rPr>
              <a:t>Institute </a:t>
            </a:r>
            <a:r>
              <a:rPr lang="en-US" sz="2800" b="1" dirty="0">
                <a:solidFill>
                  <a:schemeClr val="tx2"/>
                </a:solidFill>
                <a:latin typeface="Calibri" pitchFamily="34" charset="0"/>
              </a:rPr>
              <a:t>of Medicine (IOM) , 1988</a:t>
            </a:r>
          </a:p>
          <a:p>
            <a:pPr algn="r">
              <a:lnSpc>
                <a:spcPct val="110000"/>
              </a:lnSpc>
            </a:pPr>
            <a:r>
              <a:rPr lang="en-US" sz="2800" b="1" dirty="0" smtClean="0">
                <a:solidFill>
                  <a:schemeClr val="tx2"/>
                </a:solidFill>
                <a:latin typeface="Calibri" pitchFamily="34" charset="0"/>
              </a:rPr>
              <a:t> </a:t>
            </a:r>
            <a:endParaRPr lang="en-US" sz="2800" b="1" dirty="0">
              <a:solidFill>
                <a:schemeClr val="tx2"/>
              </a:solidFill>
              <a:latin typeface="Calibri" pitchFamily="34" charset="0"/>
            </a:endParaRPr>
          </a:p>
        </p:txBody>
      </p:sp>
      <p:sp>
        <p:nvSpPr>
          <p:cNvPr id="3" name="Title 3"/>
          <p:cNvSpPr txBox="1">
            <a:spLocks/>
          </p:cNvSpPr>
          <p:nvPr/>
        </p:nvSpPr>
        <p:spPr bwMode="auto">
          <a:xfrm>
            <a:off x="241160" y="322691"/>
            <a:ext cx="11723077" cy="9634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b="1" kern="1200">
                <a:solidFill>
                  <a:schemeClr val="bg1"/>
                </a:solidFill>
                <a:latin typeface="+mj-lt"/>
                <a:ea typeface="+mj-ea"/>
                <a:cs typeface="+mj-cs"/>
              </a:defRPr>
            </a:lvl1pPr>
            <a:lvl2pPr algn="ctr" defTabSz="457200" rtl="0" fontAlgn="base">
              <a:spcBef>
                <a:spcPct val="0"/>
              </a:spcBef>
              <a:spcAft>
                <a:spcPct val="0"/>
              </a:spcAft>
              <a:defRPr sz="4400" b="1">
                <a:solidFill>
                  <a:schemeClr val="tx1"/>
                </a:solidFill>
                <a:latin typeface="Calibri" pitchFamily="34" charset="0"/>
              </a:defRPr>
            </a:lvl2pPr>
            <a:lvl3pPr algn="ctr" defTabSz="457200" rtl="0" fontAlgn="base">
              <a:spcBef>
                <a:spcPct val="0"/>
              </a:spcBef>
              <a:spcAft>
                <a:spcPct val="0"/>
              </a:spcAft>
              <a:defRPr sz="4400" b="1">
                <a:solidFill>
                  <a:schemeClr val="tx1"/>
                </a:solidFill>
                <a:latin typeface="Calibri" pitchFamily="34" charset="0"/>
              </a:defRPr>
            </a:lvl3pPr>
            <a:lvl4pPr algn="ctr" defTabSz="457200" rtl="0" fontAlgn="base">
              <a:spcBef>
                <a:spcPct val="0"/>
              </a:spcBef>
              <a:spcAft>
                <a:spcPct val="0"/>
              </a:spcAft>
              <a:defRPr sz="4400" b="1">
                <a:solidFill>
                  <a:schemeClr val="tx1"/>
                </a:solidFill>
                <a:latin typeface="Calibri" pitchFamily="34" charset="0"/>
              </a:defRPr>
            </a:lvl4pPr>
            <a:lvl5pPr algn="ctr" defTabSz="457200" rtl="0" fontAlgn="base">
              <a:spcBef>
                <a:spcPct val="0"/>
              </a:spcBef>
              <a:spcAft>
                <a:spcPct val="0"/>
              </a:spcAft>
              <a:defRPr sz="4400" b="1">
                <a:solidFill>
                  <a:schemeClr val="tx1"/>
                </a:solidFill>
                <a:latin typeface="Calibri" pitchFamily="34" charset="0"/>
              </a:defRPr>
            </a:lvl5pPr>
            <a:lvl6pPr marL="457200" algn="ctr" defTabSz="457200" rtl="0" fontAlgn="base">
              <a:spcBef>
                <a:spcPct val="0"/>
              </a:spcBef>
              <a:spcAft>
                <a:spcPct val="0"/>
              </a:spcAft>
              <a:defRPr sz="4400" b="1">
                <a:solidFill>
                  <a:schemeClr val="tx1"/>
                </a:solidFill>
                <a:latin typeface="Calibri" pitchFamily="34" charset="0"/>
              </a:defRPr>
            </a:lvl6pPr>
            <a:lvl7pPr marL="914400" algn="ctr" defTabSz="457200" rtl="0" fontAlgn="base">
              <a:spcBef>
                <a:spcPct val="0"/>
              </a:spcBef>
              <a:spcAft>
                <a:spcPct val="0"/>
              </a:spcAft>
              <a:defRPr sz="4400" b="1">
                <a:solidFill>
                  <a:schemeClr val="tx1"/>
                </a:solidFill>
                <a:latin typeface="Calibri" pitchFamily="34" charset="0"/>
              </a:defRPr>
            </a:lvl7pPr>
            <a:lvl8pPr marL="1371600" algn="ctr" defTabSz="457200" rtl="0" fontAlgn="base">
              <a:spcBef>
                <a:spcPct val="0"/>
              </a:spcBef>
              <a:spcAft>
                <a:spcPct val="0"/>
              </a:spcAft>
              <a:defRPr sz="4400" b="1">
                <a:solidFill>
                  <a:schemeClr val="tx1"/>
                </a:solidFill>
                <a:latin typeface="Calibri" pitchFamily="34" charset="0"/>
              </a:defRPr>
            </a:lvl8pPr>
            <a:lvl9pPr marL="1828800" algn="ctr" defTabSz="457200" rtl="0" fontAlgn="base">
              <a:spcBef>
                <a:spcPct val="0"/>
              </a:spcBef>
              <a:spcAft>
                <a:spcPct val="0"/>
              </a:spcAft>
              <a:defRPr sz="4400" b="1">
                <a:solidFill>
                  <a:schemeClr val="tx1"/>
                </a:solidFill>
                <a:latin typeface="Calibri" pitchFamily="34" charset="0"/>
              </a:defRPr>
            </a:lvl9pPr>
          </a:lstStyle>
          <a:p>
            <a:r>
              <a:rPr lang="en-US" sz="4000" dirty="0">
                <a:solidFill>
                  <a:schemeClr val="tx2"/>
                </a:solidFill>
                <a:effectLst>
                  <a:outerShdw blurRad="38100" dist="38100" dir="2700000" algn="tl">
                    <a:srgbClr val="000000">
                      <a:alpha val="43137"/>
                    </a:srgbClr>
                  </a:outerShdw>
                </a:effectLst>
              </a:rPr>
              <a:t>What is public health?</a:t>
            </a:r>
          </a:p>
        </p:txBody>
      </p:sp>
    </p:spTree>
    <p:extLst>
      <p:ext uri="{BB962C8B-B14F-4D97-AF65-F5344CB8AC3E}">
        <p14:creationId xmlns:p14="http://schemas.microsoft.com/office/powerpoint/2010/main" val="18242552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00" y="228602"/>
            <a:ext cx="11582400" cy="1470025"/>
          </a:xfrm>
        </p:spPr>
        <p:txBody>
          <a:bodyPr>
            <a:normAutofit fontScale="90000"/>
          </a:bodyPr>
          <a:lstStyle/>
          <a:p>
            <a:r>
              <a:rPr lang="en-US" b="1" dirty="0">
                <a:solidFill>
                  <a:srgbClr val="C00000"/>
                </a:solidFill>
                <a:effectLst>
                  <a:outerShdw blurRad="38100" dist="38100" dir="2700000" algn="tl">
                    <a:srgbClr val="000000">
                      <a:alpha val="43137"/>
                    </a:srgbClr>
                  </a:outerShdw>
                </a:effectLst>
              </a:rPr>
              <a:t>Ten Great Public Health Achievements -- United States, 1900-1999 </a:t>
            </a:r>
            <a:endParaRPr lang="en-US" b="1" dirty="0" smtClean="0">
              <a:solidFill>
                <a:srgbClr val="C0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914400" y="1828800"/>
            <a:ext cx="10871200" cy="4343400"/>
          </a:xfrm>
        </p:spPr>
        <p:txBody>
          <a:bodyPr>
            <a:noAutofit/>
          </a:bodyPr>
          <a:lstStyle/>
          <a:p>
            <a:pPr marL="571500" indent="-571500" algn="l">
              <a:spcBef>
                <a:spcPts val="0"/>
              </a:spcBef>
              <a:buFont typeface="+mj-lt"/>
              <a:buAutoNum type="arabicPeriod"/>
            </a:pPr>
            <a:r>
              <a:rPr lang="en-US" sz="2800" dirty="0" smtClean="0">
                <a:solidFill>
                  <a:schemeClr val="tx1"/>
                </a:solidFill>
              </a:rPr>
              <a:t>Vaccination</a:t>
            </a:r>
            <a:endParaRPr lang="en-US" sz="2800" dirty="0">
              <a:solidFill>
                <a:schemeClr val="tx1"/>
              </a:solidFill>
            </a:endParaRPr>
          </a:p>
          <a:p>
            <a:pPr marL="571500" indent="-571500" algn="l">
              <a:spcBef>
                <a:spcPts val="0"/>
              </a:spcBef>
              <a:buFont typeface="+mj-lt"/>
              <a:buAutoNum type="arabicPeriod"/>
            </a:pPr>
            <a:r>
              <a:rPr lang="en-US" sz="2800" dirty="0" smtClean="0">
                <a:solidFill>
                  <a:schemeClr val="tx1"/>
                </a:solidFill>
              </a:rPr>
              <a:t>Motor-vehicle </a:t>
            </a:r>
            <a:r>
              <a:rPr lang="en-US" sz="2800" dirty="0">
                <a:solidFill>
                  <a:schemeClr val="tx1"/>
                </a:solidFill>
              </a:rPr>
              <a:t>safety</a:t>
            </a:r>
          </a:p>
          <a:p>
            <a:pPr marL="571500" indent="-571500" algn="l">
              <a:spcBef>
                <a:spcPts val="0"/>
              </a:spcBef>
              <a:buFont typeface="+mj-lt"/>
              <a:buAutoNum type="arabicPeriod"/>
            </a:pPr>
            <a:r>
              <a:rPr lang="en-US" sz="2800" dirty="0" smtClean="0">
                <a:solidFill>
                  <a:schemeClr val="tx1"/>
                </a:solidFill>
              </a:rPr>
              <a:t>Safer </a:t>
            </a:r>
            <a:r>
              <a:rPr lang="en-US" sz="2800" dirty="0">
                <a:solidFill>
                  <a:schemeClr val="tx1"/>
                </a:solidFill>
              </a:rPr>
              <a:t>workplaces</a:t>
            </a:r>
          </a:p>
          <a:p>
            <a:pPr marL="571500" indent="-571500" algn="l">
              <a:spcBef>
                <a:spcPts val="0"/>
              </a:spcBef>
              <a:buFont typeface="+mj-lt"/>
              <a:buAutoNum type="arabicPeriod"/>
            </a:pPr>
            <a:r>
              <a:rPr lang="en-US" sz="2800" dirty="0" smtClean="0">
                <a:solidFill>
                  <a:schemeClr val="tx1"/>
                </a:solidFill>
              </a:rPr>
              <a:t>Control </a:t>
            </a:r>
            <a:r>
              <a:rPr lang="en-US" sz="2800" dirty="0">
                <a:solidFill>
                  <a:schemeClr val="tx1"/>
                </a:solidFill>
              </a:rPr>
              <a:t>of infectious diseases</a:t>
            </a:r>
          </a:p>
          <a:p>
            <a:pPr marL="571500" indent="-571500" algn="l">
              <a:spcBef>
                <a:spcPts val="0"/>
              </a:spcBef>
              <a:buFont typeface="+mj-lt"/>
              <a:buAutoNum type="arabicPeriod"/>
            </a:pPr>
            <a:r>
              <a:rPr lang="en-US" sz="2800" dirty="0" smtClean="0">
                <a:solidFill>
                  <a:schemeClr val="tx1"/>
                </a:solidFill>
              </a:rPr>
              <a:t>Decline </a:t>
            </a:r>
            <a:r>
              <a:rPr lang="en-US" sz="2800" dirty="0">
                <a:solidFill>
                  <a:schemeClr val="tx1"/>
                </a:solidFill>
              </a:rPr>
              <a:t>in deaths from </a:t>
            </a:r>
            <a:r>
              <a:rPr lang="en-US" sz="2800" dirty="0" smtClean="0">
                <a:solidFill>
                  <a:schemeClr val="tx1"/>
                </a:solidFill>
              </a:rPr>
              <a:t>coronary HD and </a:t>
            </a:r>
            <a:r>
              <a:rPr lang="en-US" sz="2800" dirty="0">
                <a:solidFill>
                  <a:schemeClr val="tx1"/>
                </a:solidFill>
              </a:rPr>
              <a:t>stroke</a:t>
            </a:r>
          </a:p>
          <a:p>
            <a:pPr marL="571500" indent="-571500" algn="l">
              <a:spcBef>
                <a:spcPts val="0"/>
              </a:spcBef>
              <a:buFont typeface="+mj-lt"/>
              <a:buAutoNum type="arabicPeriod"/>
            </a:pPr>
            <a:r>
              <a:rPr lang="en-US" sz="2800" dirty="0" smtClean="0">
                <a:solidFill>
                  <a:schemeClr val="tx1"/>
                </a:solidFill>
              </a:rPr>
              <a:t>Safer </a:t>
            </a:r>
            <a:r>
              <a:rPr lang="en-US" sz="2800" dirty="0">
                <a:solidFill>
                  <a:schemeClr val="tx1"/>
                </a:solidFill>
              </a:rPr>
              <a:t>and healthier foods</a:t>
            </a:r>
          </a:p>
          <a:p>
            <a:pPr marL="571500" indent="-571500" algn="l">
              <a:spcBef>
                <a:spcPts val="0"/>
              </a:spcBef>
              <a:buFont typeface="+mj-lt"/>
              <a:buAutoNum type="arabicPeriod"/>
            </a:pPr>
            <a:r>
              <a:rPr lang="en-US" sz="2800" dirty="0" smtClean="0">
                <a:solidFill>
                  <a:schemeClr val="tx1"/>
                </a:solidFill>
              </a:rPr>
              <a:t>Healthier </a:t>
            </a:r>
            <a:r>
              <a:rPr lang="en-US" sz="2800" dirty="0">
                <a:solidFill>
                  <a:schemeClr val="tx1"/>
                </a:solidFill>
              </a:rPr>
              <a:t>mothers and babies</a:t>
            </a:r>
          </a:p>
          <a:p>
            <a:pPr marL="571500" indent="-571500" algn="l">
              <a:spcBef>
                <a:spcPts val="0"/>
              </a:spcBef>
              <a:buFont typeface="+mj-lt"/>
              <a:buAutoNum type="arabicPeriod"/>
            </a:pPr>
            <a:r>
              <a:rPr lang="en-US" sz="2800" dirty="0" smtClean="0">
                <a:solidFill>
                  <a:schemeClr val="tx1"/>
                </a:solidFill>
              </a:rPr>
              <a:t>Family </a:t>
            </a:r>
            <a:r>
              <a:rPr lang="en-US" sz="2800" dirty="0">
                <a:solidFill>
                  <a:schemeClr val="tx1"/>
                </a:solidFill>
              </a:rPr>
              <a:t>planning</a:t>
            </a:r>
          </a:p>
          <a:p>
            <a:pPr marL="571500" indent="-571500" algn="l">
              <a:spcBef>
                <a:spcPts val="0"/>
              </a:spcBef>
              <a:buFont typeface="+mj-lt"/>
              <a:buAutoNum type="arabicPeriod"/>
            </a:pPr>
            <a:r>
              <a:rPr lang="en-US" sz="2800" dirty="0" smtClean="0">
                <a:solidFill>
                  <a:schemeClr val="tx1"/>
                </a:solidFill>
              </a:rPr>
              <a:t>Fluoridation </a:t>
            </a:r>
            <a:r>
              <a:rPr lang="en-US" sz="2800" dirty="0">
                <a:solidFill>
                  <a:schemeClr val="tx1"/>
                </a:solidFill>
              </a:rPr>
              <a:t>of drinking water</a:t>
            </a:r>
          </a:p>
          <a:p>
            <a:pPr marL="571500" indent="-571500" algn="l">
              <a:spcBef>
                <a:spcPts val="0"/>
              </a:spcBef>
              <a:buFont typeface="+mj-lt"/>
              <a:buAutoNum type="arabicPeriod"/>
            </a:pPr>
            <a:r>
              <a:rPr lang="en-US" sz="2800" dirty="0" smtClean="0">
                <a:solidFill>
                  <a:schemeClr val="tx1"/>
                </a:solidFill>
              </a:rPr>
              <a:t>Recognition </a:t>
            </a:r>
            <a:r>
              <a:rPr lang="en-US" sz="2800" dirty="0">
                <a:solidFill>
                  <a:schemeClr val="tx1"/>
                </a:solidFill>
              </a:rPr>
              <a:t>of tobacco use as a health </a:t>
            </a:r>
            <a:r>
              <a:rPr lang="en-US" sz="2800" dirty="0" smtClean="0">
                <a:solidFill>
                  <a:schemeClr val="tx1"/>
                </a:solidFill>
              </a:rPr>
              <a:t>hazard</a:t>
            </a:r>
            <a:endParaRPr lang="en-US" sz="2800" dirty="0">
              <a:solidFill>
                <a:schemeClr val="tx1"/>
              </a:solidFill>
            </a:endParaRPr>
          </a:p>
        </p:txBody>
      </p:sp>
      <p:sp>
        <p:nvSpPr>
          <p:cNvPr id="4" name="TextBox 3"/>
          <p:cNvSpPr txBox="1"/>
          <p:nvPr/>
        </p:nvSpPr>
        <p:spPr>
          <a:xfrm>
            <a:off x="5397369" y="6508207"/>
            <a:ext cx="6807200" cy="338554"/>
          </a:xfrm>
          <a:prstGeom prst="rect">
            <a:avLst/>
          </a:prstGeom>
          <a:noFill/>
        </p:spPr>
        <p:txBody>
          <a:bodyPr wrap="square" rtlCol="0">
            <a:spAutoFit/>
          </a:bodyPr>
          <a:lstStyle/>
          <a:p>
            <a:pPr algn="r"/>
            <a:r>
              <a:rPr lang="en-US" sz="1600" dirty="0"/>
              <a:t>MMWR </a:t>
            </a:r>
            <a:r>
              <a:rPr lang="en-US" sz="1600" dirty="0" err="1"/>
              <a:t>Morb</a:t>
            </a:r>
            <a:r>
              <a:rPr lang="en-US" sz="1600" dirty="0"/>
              <a:t> Mortal </a:t>
            </a:r>
            <a:r>
              <a:rPr lang="en-US" sz="1600" dirty="0" err="1"/>
              <a:t>Wkly</a:t>
            </a:r>
            <a:r>
              <a:rPr lang="en-US" sz="1600" dirty="0"/>
              <a:t> Rep. 1999 Apr 2;48(12):241-3.</a:t>
            </a:r>
          </a:p>
        </p:txBody>
      </p:sp>
    </p:spTree>
    <p:extLst>
      <p:ext uri="{BB962C8B-B14F-4D97-AF65-F5344CB8AC3E}">
        <p14:creationId xmlns:p14="http://schemas.microsoft.com/office/powerpoint/2010/main" val="8353896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5884"/>
            <a:ext cx="12192000" cy="775408"/>
          </a:xfrm>
        </p:spPr>
        <p:txBody>
          <a:bodyPr>
            <a:noAutofit/>
          </a:bodyPr>
          <a:lstStyle/>
          <a:p>
            <a:pPr algn="ctr"/>
            <a:r>
              <a:rPr lang="en-US" sz="3600" dirty="0" smtClean="0">
                <a:solidFill>
                  <a:schemeClr val="tx2"/>
                </a:solidFill>
              </a:rPr>
              <a:t>Seven steps of Research </a:t>
            </a:r>
            <a:r>
              <a:rPr lang="en-US" sz="3600" dirty="0">
                <a:solidFill>
                  <a:schemeClr val="tx2"/>
                </a:solidFill>
              </a:rPr>
              <a:t>R</a:t>
            </a:r>
            <a:r>
              <a:rPr lang="en-US" sz="3600" dirty="0" smtClean="0">
                <a:solidFill>
                  <a:schemeClr val="tx2"/>
                </a:solidFill>
              </a:rPr>
              <a:t>oot </a:t>
            </a:r>
            <a:r>
              <a:rPr lang="en-US" sz="3600" dirty="0">
                <a:solidFill>
                  <a:schemeClr val="tx2"/>
                </a:solidFill>
              </a:rPr>
              <a:t>D</a:t>
            </a:r>
            <a:r>
              <a:rPr lang="en-US" sz="3600" dirty="0" smtClean="0">
                <a:solidFill>
                  <a:schemeClr val="tx2"/>
                </a:solidFill>
              </a:rPr>
              <a:t>iscovery</a:t>
            </a:r>
            <a:endParaRPr lang="en-US" sz="3600" dirty="0">
              <a:solidFill>
                <a:schemeClr val="tx2"/>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68577065"/>
              </p:ext>
            </p:extLst>
          </p:nvPr>
        </p:nvGraphicFramePr>
        <p:xfrm>
          <a:off x="8" y="1240325"/>
          <a:ext cx="12191999" cy="5537521"/>
        </p:xfrm>
        <a:graphic>
          <a:graphicData uri="http://schemas.openxmlformats.org/drawingml/2006/table">
            <a:tbl>
              <a:tblPr firstRow="1" bandRow="1">
                <a:tableStyleId>{69CF1AB2-1976-4502-BF36-3FF5EA218861}</a:tableStyleId>
              </a:tblPr>
              <a:tblGrid>
                <a:gridCol w="1062743"/>
                <a:gridCol w="4187684"/>
                <a:gridCol w="6941572"/>
              </a:tblGrid>
              <a:tr h="960488">
                <a:tc>
                  <a:txBody>
                    <a:bodyPr/>
                    <a:lstStyle/>
                    <a:p>
                      <a:pPr algn="ctr"/>
                      <a:r>
                        <a:rPr lang="en-US" sz="1800" dirty="0" smtClean="0"/>
                        <a:t>7.</a:t>
                      </a:r>
                      <a:endParaRPr lang="en-US" sz="1800" b="1" dirty="0" smtClean="0"/>
                    </a:p>
                  </a:txBody>
                  <a:tcPr marT="45708" marB="45708" anchor="ctr"/>
                </a:tc>
                <a:tc>
                  <a:txBody>
                    <a:bodyPr/>
                    <a:lstStyle/>
                    <a:p>
                      <a:r>
                        <a:rPr lang="en-US" sz="1800" b="0" dirty="0" smtClean="0"/>
                        <a:t>Public health achievement</a:t>
                      </a:r>
                      <a:endParaRPr lang="en-US" sz="1800" b="0" dirty="0"/>
                    </a:p>
                  </a:txBody>
                  <a:tcPr marT="45708" marB="45708" anchor="ctr"/>
                </a:tc>
                <a:tc>
                  <a:txBody>
                    <a:bodyPr/>
                    <a:lstStyle/>
                    <a:p>
                      <a:r>
                        <a:rPr lang="en-US" sz="1800" b="0" dirty="0" smtClean="0"/>
                        <a:t>Prevention</a:t>
                      </a:r>
                      <a:r>
                        <a:rPr lang="en-US" sz="1800" b="0" baseline="0" dirty="0" smtClean="0"/>
                        <a:t> of dental caries nationwide: for every $1 spent on fluoride, saves $38 in dental treatment;  one of Ten Great Public Health Achievements -- United States, 1900-1999 CDC</a:t>
                      </a:r>
                      <a:endParaRPr lang="en-US" sz="1800" b="0" dirty="0"/>
                    </a:p>
                  </a:txBody>
                  <a:tcPr marT="45708" marB="45708"/>
                </a:tc>
              </a:tr>
              <a:tr h="528083">
                <a:tc>
                  <a:txBody>
                    <a:bodyPr/>
                    <a:lstStyle/>
                    <a:p>
                      <a:pPr algn="ctr"/>
                      <a:r>
                        <a:rPr lang="en-US" sz="1800" dirty="0" smtClean="0"/>
                        <a:t>6.</a:t>
                      </a:r>
                      <a:endParaRPr lang="en-US" sz="1800" b="1" dirty="0"/>
                    </a:p>
                  </a:txBody>
                  <a:tcPr marT="45708" marB="45708" anchor="ctr"/>
                </a:tc>
                <a:tc>
                  <a:txBody>
                    <a:bodyPr/>
                    <a:lstStyle/>
                    <a:p>
                      <a:r>
                        <a:rPr lang="en-US" sz="1800" dirty="0" smtClean="0"/>
                        <a:t>Public</a:t>
                      </a:r>
                      <a:r>
                        <a:rPr lang="en-US" sz="1800" baseline="0" dirty="0" smtClean="0"/>
                        <a:t> health v</a:t>
                      </a:r>
                      <a:r>
                        <a:rPr lang="en-US" sz="1800" dirty="0" smtClean="0"/>
                        <a:t>alidation study</a:t>
                      </a:r>
                      <a:endParaRPr lang="en-US" sz="1800" dirty="0"/>
                    </a:p>
                  </a:txBody>
                  <a:tcPr marT="45708" marB="45708" anchor="ctr"/>
                </a:tc>
                <a:tc>
                  <a:txBody>
                    <a:bodyPr/>
                    <a:lstStyle/>
                    <a:p>
                      <a:r>
                        <a:rPr lang="en-US" sz="1800" baseline="0" dirty="0" smtClean="0"/>
                        <a:t>Reduces incidence by 60% in 200,000 school children (1956) </a:t>
                      </a:r>
                      <a:endParaRPr lang="en-US" sz="1800" dirty="0"/>
                    </a:p>
                  </a:txBody>
                  <a:tcPr marT="45708" marB="45708" anchor="ctr"/>
                </a:tc>
              </a:tr>
              <a:tr h="960488">
                <a:tc>
                  <a:txBody>
                    <a:bodyPr/>
                    <a:lstStyle/>
                    <a:p>
                      <a:pPr algn="ctr"/>
                      <a:r>
                        <a:rPr lang="en-US" sz="1800" dirty="0" smtClean="0"/>
                        <a:t>5.</a:t>
                      </a:r>
                      <a:endParaRPr lang="en-US" sz="1800" b="1" dirty="0"/>
                    </a:p>
                  </a:txBody>
                  <a:tcPr marT="45708" marB="45708"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dirty="0" smtClean="0"/>
                        <a:t>Development of societal</a:t>
                      </a:r>
                      <a:r>
                        <a:rPr lang="en-US" sz="1800" baseline="0" dirty="0" smtClean="0"/>
                        <a:t> action, practice, product or service</a:t>
                      </a:r>
                      <a:endParaRPr lang="en-US" sz="1800" dirty="0"/>
                    </a:p>
                  </a:txBody>
                  <a:tcPr marT="45708" marB="45708"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dirty="0" smtClean="0"/>
                        <a:t>Fluoride concentration:</a:t>
                      </a:r>
                      <a:r>
                        <a:rPr lang="en-US" sz="1800" baseline="0" dirty="0" smtClean="0"/>
                        <a:t> at 1 ppm, did not cause staining and was protective of enamel. Grand Rapids, MI volunteers to be the first city to add fluoride to their water (1945)</a:t>
                      </a:r>
                      <a:endParaRPr lang="en-US" sz="1800" dirty="0" smtClean="0"/>
                    </a:p>
                  </a:txBody>
                  <a:tcPr marT="45708" marB="45708"/>
                </a:tc>
              </a:tr>
              <a:tr h="960488">
                <a:tc>
                  <a:txBody>
                    <a:bodyPr/>
                    <a:lstStyle/>
                    <a:p>
                      <a:pPr algn="ctr"/>
                      <a:r>
                        <a:rPr lang="en-US" sz="1800" dirty="0" smtClean="0"/>
                        <a:t>4.</a:t>
                      </a:r>
                      <a:endParaRPr lang="en-US" sz="1800" b="1" dirty="0"/>
                    </a:p>
                  </a:txBody>
                  <a:tcPr marT="45708" marB="45708" anchor="ctr"/>
                </a:tc>
                <a:tc>
                  <a:txBody>
                    <a:bodyPr/>
                    <a:lstStyle/>
                    <a:p>
                      <a:r>
                        <a:rPr lang="en-US" sz="1800" dirty="0" smtClean="0"/>
                        <a:t>Landmark</a:t>
                      </a:r>
                      <a:r>
                        <a:rPr lang="en-US" sz="1800" baseline="0" dirty="0" smtClean="0"/>
                        <a:t> scientific discovery</a:t>
                      </a:r>
                      <a:endParaRPr lang="en-US" sz="1800" dirty="0"/>
                    </a:p>
                  </a:txBody>
                  <a:tcPr marT="45708" marB="45708"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dirty="0" smtClean="0"/>
                        <a:t>Something in the water was causing this (1923) </a:t>
                      </a:r>
                    </a:p>
                    <a:p>
                      <a:pPr marL="0" marR="0" indent="0" algn="l" defTabSz="685800" rtl="0" eaLnBrk="1" fontAlgn="auto" latinLnBrk="0" hangingPunct="1">
                        <a:lnSpc>
                          <a:spcPct val="100000"/>
                        </a:lnSpc>
                        <a:spcBef>
                          <a:spcPts val="0"/>
                        </a:spcBef>
                        <a:spcAft>
                          <a:spcPts val="0"/>
                        </a:spcAft>
                        <a:buClrTx/>
                        <a:buSzTx/>
                        <a:buFontTx/>
                        <a:buNone/>
                        <a:tabLst/>
                        <a:defRPr/>
                      </a:pPr>
                      <a:r>
                        <a:rPr lang="en-US" sz="1800" dirty="0" smtClean="0"/>
                        <a:t>Advanced</a:t>
                      </a:r>
                      <a:r>
                        <a:rPr lang="en-US" sz="1800" baseline="0" dirty="0" smtClean="0"/>
                        <a:t> analysis technique identified high levels of fluoride in the water samples (1931)</a:t>
                      </a:r>
                      <a:endParaRPr lang="en-US" sz="1800" dirty="0" smtClean="0"/>
                    </a:p>
                  </a:txBody>
                  <a:tcPr marT="45708" marB="45708"/>
                </a:tc>
              </a:tr>
              <a:tr h="669424">
                <a:tc>
                  <a:txBody>
                    <a:bodyPr/>
                    <a:lstStyle/>
                    <a:p>
                      <a:pPr algn="ctr"/>
                      <a:r>
                        <a:rPr lang="en-US" sz="1800" dirty="0" smtClean="0"/>
                        <a:t>3.</a:t>
                      </a:r>
                      <a:endParaRPr lang="en-US" sz="1800" b="1" dirty="0"/>
                    </a:p>
                  </a:txBody>
                  <a:tcPr marT="45708" marB="45708" anchor="ctr"/>
                </a:tc>
                <a:tc>
                  <a:txBody>
                    <a:bodyPr/>
                    <a:lstStyle/>
                    <a:p>
                      <a:r>
                        <a:rPr lang="en-US" sz="1800" dirty="0" smtClean="0"/>
                        <a:t>Research leading to the discovery</a:t>
                      </a:r>
                      <a:endParaRPr lang="en-US" sz="1800" dirty="0"/>
                    </a:p>
                  </a:txBody>
                  <a:tcPr marT="45708" marB="45708"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dirty="0" smtClean="0"/>
                        <a:t>Only children developed the stains</a:t>
                      </a:r>
                      <a:r>
                        <a:rPr lang="en-US" sz="1800" baseline="0" dirty="0" smtClean="0"/>
                        <a:t>, they were permanent, and they were “inexplicably resistant to disease.”</a:t>
                      </a:r>
                      <a:endParaRPr lang="en-US" sz="1800" dirty="0" smtClean="0"/>
                    </a:p>
                  </a:txBody>
                  <a:tcPr marT="45708" marB="45708"/>
                </a:tc>
              </a:tr>
              <a:tr h="669424">
                <a:tc>
                  <a:txBody>
                    <a:bodyPr/>
                    <a:lstStyle/>
                    <a:p>
                      <a:pPr algn="ctr"/>
                      <a:r>
                        <a:rPr lang="en-US" sz="1800" dirty="0" smtClean="0"/>
                        <a:t>2.</a:t>
                      </a:r>
                      <a:endParaRPr lang="en-US" sz="1800" b="1" dirty="0"/>
                    </a:p>
                  </a:txBody>
                  <a:tcPr marT="45708" marB="45708" anchor="ctr"/>
                </a:tc>
                <a:tc>
                  <a:txBody>
                    <a:bodyPr/>
                    <a:lstStyle/>
                    <a:p>
                      <a:r>
                        <a:rPr lang="en-US" sz="1800" dirty="0" smtClean="0"/>
                        <a:t>Researcher(s) playing key role in the discovery</a:t>
                      </a:r>
                      <a:endParaRPr lang="en-US" sz="1800" dirty="0"/>
                    </a:p>
                  </a:txBody>
                  <a:tcPr marT="45708" marB="45708"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dirty="0" smtClean="0"/>
                        <a:t>Dr. Frederick McKay and Dr. GV</a:t>
                      </a:r>
                      <a:r>
                        <a:rPr lang="en-US" sz="1800" baseline="0" dirty="0" smtClean="0"/>
                        <a:t> Black, Dr. Grover </a:t>
                      </a:r>
                      <a:r>
                        <a:rPr lang="en-US" sz="1800" baseline="0" dirty="0" err="1" smtClean="0"/>
                        <a:t>Kempf</a:t>
                      </a:r>
                      <a:r>
                        <a:rPr lang="en-US" sz="1800" baseline="0" dirty="0" smtClean="0"/>
                        <a:t> and Dr. HV Churchill; Dr. </a:t>
                      </a:r>
                      <a:r>
                        <a:rPr lang="en-US" sz="1800" baseline="0" dirty="0" err="1" smtClean="0"/>
                        <a:t>Tredley</a:t>
                      </a:r>
                      <a:r>
                        <a:rPr lang="en-US" sz="1800" baseline="0" dirty="0" smtClean="0"/>
                        <a:t> Dean (NIH) Dr. Elias </a:t>
                      </a:r>
                      <a:r>
                        <a:rPr lang="en-US" sz="1800" baseline="0" dirty="0" err="1" smtClean="0"/>
                        <a:t>Elvove</a:t>
                      </a:r>
                      <a:r>
                        <a:rPr lang="en-US" sz="1800" baseline="0" dirty="0" smtClean="0"/>
                        <a:t> (NIH)</a:t>
                      </a:r>
                      <a:endParaRPr lang="en-US" sz="1800" dirty="0" smtClean="0"/>
                    </a:p>
                  </a:txBody>
                  <a:tcPr marT="45708" marB="45708"/>
                </a:tc>
              </a:tr>
              <a:tr h="789126">
                <a:tc>
                  <a:txBody>
                    <a:bodyPr/>
                    <a:lstStyle/>
                    <a:p>
                      <a:pPr algn="ctr"/>
                      <a:r>
                        <a:rPr lang="en-US" sz="1800" dirty="0" smtClean="0"/>
                        <a:t>1.</a:t>
                      </a:r>
                      <a:endParaRPr lang="en-US" sz="1800" b="1" dirty="0"/>
                    </a:p>
                  </a:txBody>
                  <a:tcPr marT="45708" marB="45708" anchor="ctr"/>
                </a:tc>
                <a:tc>
                  <a:txBody>
                    <a:bodyPr/>
                    <a:lstStyle/>
                    <a:p>
                      <a:pPr algn="l"/>
                      <a:r>
                        <a:rPr lang="en-US" sz="1800" dirty="0" smtClean="0"/>
                        <a:t>Triggers and influencers of successful research</a:t>
                      </a:r>
                      <a:endParaRPr lang="en-US" sz="1800" dirty="0"/>
                    </a:p>
                  </a:txBody>
                  <a:tcPr marT="45708" marB="45708"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dirty="0" smtClean="0"/>
                        <a:t>Brown</a:t>
                      </a:r>
                      <a:r>
                        <a:rPr lang="en-US" sz="1800" baseline="0" dirty="0" smtClean="0"/>
                        <a:t> teeth mottling phenomenon discovered in Colorado Springs, CO – Colorado Brown Stain (1901)</a:t>
                      </a:r>
                      <a:endParaRPr lang="en-US" sz="1800" dirty="0" smtClean="0"/>
                    </a:p>
                  </a:txBody>
                  <a:tcPr marT="45708" marB="45708" anchor="ctr"/>
                </a:tc>
              </a:tr>
            </a:tbl>
          </a:graphicData>
        </a:graphic>
      </p:graphicFrame>
      <p:sp>
        <p:nvSpPr>
          <p:cNvPr id="4" name="TextBox 3"/>
          <p:cNvSpPr txBox="1"/>
          <p:nvPr/>
        </p:nvSpPr>
        <p:spPr>
          <a:xfrm>
            <a:off x="135800" y="5460"/>
            <a:ext cx="1766830" cy="830997"/>
          </a:xfrm>
          <a:prstGeom prst="rect">
            <a:avLst/>
          </a:prstGeom>
          <a:noFill/>
        </p:spPr>
        <p:txBody>
          <a:bodyPr wrap="none" rtlCol="0">
            <a:spAutoFit/>
          </a:bodyPr>
          <a:lstStyle/>
          <a:p>
            <a:r>
              <a:rPr lang="en-US" sz="4800" b="1" dirty="0">
                <a:solidFill>
                  <a:srgbClr val="44546A"/>
                </a:solidFill>
                <a:effectLst>
                  <a:outerShdw blurRad="38100" dist="38100" dir="2700000" algn="tl">
                    <a:srgbClr val="000000">
                      <a:alpha val="43137"/>
                    </a:srgbClr>
                  </a:outerShdw>
                </a:effectLst>
              </a:rPr>
              <a:t>RRD-7</a:t>
            </a:r>
          </a:p>
        </p:txBody>
      </p:sp>
    </p:spTree>
    <p:extLst>
      <p:ext uri="{BB962C8B-B14F-4D97-AF65-F5344CB8AC3E}">
        <p14:creationId xmlns:p14="http://schemas.microsoft.com/office/powerpoint/2010/main" val="24827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0895" y="283645"/>
            <a:ext cx="6455121" cy="1325563"/>
          </a:xfrm>
        </p:spPr>
        <p:txBody>
          <a:bodyPr/>
          <a:lstStyle/>
          <a:p>
            <a:pPr algn="ctr"/>
            <a:r>
              <a:rPr lang="en-US" dirty="0" smtClean="0"/>
              <a:t>Fog of war</a:t>
            </a:r>
            <a:endParaRPr lang="en-US" dirty="0"/>
          </a:p>
        </p:txBody>
      </p:sp>
      <p:sp>
        <p:nvSpPr>
          <p:cNvPr id="3" name="Content Placeholder 2"/>
          <p:cNvSpPr>
            <a:spLocks noGrp="1"/>
          </p:cNvSpPr>
          <p:nvPr>
            <p:ph idx="1"/>
          </p:nvPr>
        </p:nvSpPr>
        <p:spPr>
          <a:xfrm>
            <a:off x="829147" y="2097229"/>
            <a:ext cx="10515600" cy="4351338"/>
          </a:xfrm>
        </p:spPr>
        <p:txBody>
          <a:bodyPr>
            <a:normAutofit lnSpcReduction="10000"/>
          </a:bodyPr>
          <a:lstStyle/>
          <a:p>
            <a:pPr marL="0" indent="0">
              <a:buNone/>
            </a:pPr>
            <a:r>
              <a:rPr lang="en-US" dirty="0" smtClean="0"/>
              <a:t>“All </a:t>
            </a:r>
            <a:r>
              <a:rPr lang="en-US" dirty="0"/>
              <a:t>action takes place, so to speak, in a kind of twilight, which like a fog or moonlight, often tends to make things seem grotesque and larger than they really are</a:t>
            </a:r>
            <a:r>
              <a:rPr lang="en-US" dirty="0" smtClean="0"/>
              <a:t>.”</a:t>
            </a:r>
          </a:p>
          <a:p>
            <a:pPr marL="0" indent="0">
              <a:buNone/>
            </a:pPr>
            <a:endParaRPr lang="en-US" dirty="0"/>
          </a:p>
          <a:p>
            <a:pPr marL="0" indent="0">
              <a:buNone/>
            </a:pPr>
            <a:r>
              <a:rPr lang="en-US" dirty="0" smtClean="0"/>
              <a:t>“Two </a:t>
            </a:r>
            <a:r>
              <a:rPr lang="en-US" dirty="0"/>
              <a:t>qualities are indispensable: first, an intellect that, even in the darkest hour, retains some glimmerings of the inner light which leads to truth; and second, the courage to follow this faint light wherever it may lead</a:t>
            </a:r>
            <a:r>
              <a:rPr lang="en-US" dirty="0" smtClean="0"/>
              <a:t>.”</a:t>
            </a:r>
          </a:p>
          <a:p>
            <a:pPr marL="0" indent="0">
              <a:buNone/>
            </a:pPr>
            <a:endParaRPr lang="en-US" dirty="0"/>
          </a:p>
          <a:p>
            <a:pPr marL="0" indent="0" algn="r">
              <a:buNone/>
            </a:pPr>
            <a:r>
              <a:rPr lang="en-US" dirty="0" smtClean="0"/>
              <a:t>Carl </a:t>
            </a:r>
            <a:r>
              <a:rPr lang="en-US" dirty="0"/>
              <a:t>von </a:t>
            </a:r>
            <a:r>
              <a:rPr lang="en-US" dirty="0" smtClean="0"/>
              <a:t>Clausewitz</a:t>
            </a:r>
            <a:endParaRPr lang="en-US" dirty="0"/>
          </a:p>
        </p:txBody>
      </p:sp>
    </p:spTree>
    <p:extLst>
      <p:ext uri="{BB962C8B-B14F-4D97-AF65-F5344CB8AC3E}">
        <p14:creationId xmlns:p14="http://schemas.microsoft.com/office/powerpoint/2010/main" val="30087792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925" y="17811"/>
            <a:ext cx="11579382" cy="1325563"/>
          </a:xfrm>
        </p:spPr>
        <p:txBody>
          <a:bodyPr>
            <a:noAutofit/>
          </a:bodyPr>
          <a:lstStyle/>
          <a:p>
            <a:r>
              <a:rPr lang="en-US" sz="4800" b="1" dirty="0" smtClean="0">
                <a:solidFill>
                  <a:schemeClr val="tx2"/>
                </a:solidFill>
                <a:latin typeface="+mn-lt"/>
              </a:rPr>
              <a:t>Three Magi of medical informatics</a:t>
            </a:r>
            <a:endParaRPr lang="en-US" sz="4800" b="1" dirty="0">
              <a:solidFill>
                <a:schemeClr val="tx2"/>
              </a:solidFill>
              <a:latin typeface="+mn-lt"/>
            </a:endParaRPr>
          </a:p>
        </p:txBody>
      </p:sp>
      <p:pic>
        <p:nvPicPr>
          <p:cNvPr id="7170" name="Picture 2" descr="http://jamia.oxfordjournals.org/content/jaminfo/13/3/356/F2.lar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8107" y="1189473"/>
            <a:ext cx="6869914" cy="55146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823025" y="2097356"/>
            <a:ext cx="3755965" cy="3970318"/>
          </a:xfrm>
          <a:prstGeom prst="rect">
            <a:avLst/>
          </a:prstGeom>
          <a:noFill/>
        </p:spPr>
        <p:txBody>
          <a:bodyPr wrap="none" rtlCol="0">
            <a:spAutoFit/>
          </a:bodyPr>
          <a:lstStyle/>
          <a:p>
            <a:r>
              <a:rPr lang="en-US" sz="3600" dirty="0" smtClean="0"/>
              <a:t>Driven </a:t>
            </a:r>
            <a:r>
              <a:rPr lang="en-US" sz="3600" dirty="0"/>
              <a:t>by values</a:t>
            </a:r>
          </a:p>
          <a:p>
            <a:r>
              <a:rPr lang="en-US" sz="3600" dirty="0" smtClean="0"/>
              <a:t>Persistent </a:t>
            </a:r>
            <a:r>
              <a:rPr lang="en-US" sz="3600" dirty="0"/>
              <a:t>in effort</a:t>
            </a:r>
          </a:p>
          <a:p>
            <a:r>
              <a:rPr lang="en-US" sz="3600" dirty="0"/>
              <a:t>P</a:t>
            </a:r>
            <a:r>
              <a:rPr lang="en-US" sz="3600" dirty="0" smtClean="0"/>
              <a:t>romoted debates</a:t>
            </a:r>
          </a:p>
          <a:p>
            <a:r>
              <a:rPr lang="en-US" sz="3600" dirty="0" smtClean="0"/>
              <a:t>Taught respect</a:t>
            </a:r>
          </a:p>
          <a:p>
            <a:r>
              <a:rPr lang="en-US" sz="3600" dirty="0" smtClean="0"/>
              <a:t>Offered many gifts </a:t>
            </a:r>
          </a:p>
          <a:p>
            <a:r>
              <a:rPr lang="en-US" sz="3600" dirty="0"/>
              <a:t>	</a:t>
            </a:r>
            <a:r>
              <a:rPr lang="en-US" sz="3600" dirty="0" smtClean="0"/>
              <a:t>	to others</a:t>
            </a:r>
            <a:endParaRPr lang="en-US" sz="3600" dirty="0"/>
          </a:p>
          <a:p>
            <a:endParaRPr lang="en-US" sz="3600" dirty="0"/>
          </a:p>
        </p:txBody>
      </p:sp>
    </p:spTree>
    <p:extLst>
      <p:ext uri="{BB962C8B-B14F-4D97-AF65-F5344CB8AC3E}">
        <p14:creationId xmlns:p14="http://schemas.microsoft.com/office/powerpoint/2010/main" val="8897356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effectLst>
                  <a:outerShdw blurRad="38100" dist="38100" dir="2700000" algn="tl">
                    <a:srgbClr val="000000">
                      <a:alpha val="43137"/>
                    </a:srgbClr>
                  </a:outerShdw>
                </a:effectLst>
              </a:rPr>
              <a:t>Our challenges</a:t>
            </a:r>
            <a:br>
              <a:rPr lang="en-US" b="1" dirty="0" smtClean="0">
                <a:solidFill>
                  <a:srgbClr val="C00000"/>
                </a:solidFill>
                <a:effectLst>
                  <a:outerShdw blurRad="38100" dist="38100" dir="2700000" algn="tl">
                    <a:srgbClr val="000000">
                      <a:alpha val="43137"/>
                    </a:srgbClr>
                  </a:outerShdw>
                </a:effectLst>
              </a:rPr>
            </a:br>
            <a:r>
              <a:rPr lang="en-US" b="1" dirty="0" smtClean="0">
                <a:solidFill>
                  <a:srgbClr val="C00000"/>
                </a:solidFill>
                <a:effectLst>
                  <a:outerShdw blurRad="38100" dist="38100" dir="2700000" algn="tl">
                    <a:srgbClr val="000000">
                      <a:alpha val="43137"/>
                    </a:srgbClr>
                  </a:outerShdw>
                </a:effectLst>
              </a:rPr>
              <a:t>in </a:t>
            </a:r>
            <a:r>
              <a:rPr lang="en-US" b="1" dirty="0">
                <a:solidFill>
                  <a:srgbClr val="C00000"/>
                </a:solidFill>
                <a:effectLst>
                  <a:outerShdw blurRad="38100" dist="38100" dir="2700000" algn="tl">
                    <a:srgbClr val="000000">
                      <a:alpha val="43137"/>
                    </a:srgbClr>
                  </a:outerShdw>
                </a:effectLst>
              </a:rPr>
              <a:t>the 21st century</a:t>
            </a:r>
          </a:p>
        </p:txBody>
      </p:sp>
      <p:sp>
        <p:nvSpPr>
          <p:cNvPr id="3" name="Content Placeholder 2"/>
          <p:cNvSpPr>
            <a:spLocks noGrp="1"/>
          </p:cNvSpPr>
          <p:nvPr>
            <p:ph idx="1"/>
          </p:nvPr>
        </p:nvSpPr>
        <p:spPr>
          <a:xfrm>
            <a:off x="3060071" y="2245259"/>
            <a:ext cx="8529118" cy="3859276"/>
          </a:xfrm>
        </p:spPr>
        <p:txBody>
          <a:bodyPr>
            <a:normAutofit/>
          </a:bodyPr>
          <a:lstStyle/>
          <a:p>
            <a:pPr marL="514350" indent="-514350">
              <a:buFont typeface="+mj-lt"/>
              <a:buAutoNum type="arabicPeriod"/>
            </a:pPr>
            <a:r>
              <a:rPr lang="en-US" sz="3600" dirty="0" smtClean="0"/>
              <a:t>Make </a:t>
            </a:r>
            <a:r>
              <a:rPr lang="en-US" sz="3600" dirty="0"/>
              <a:t>EHR </a:t>
            </a:r>
            <a:r>
              <a:rPr lang="en-US" sz="3600" dirty="0" smtClean="0"/>
              <a:t>patient centered</a:t>
            </a:r>
            <a:endParaRPr lang="en-US" sz="3600" dirty="0"/>
          </a:p>
          <a:p>
            <a:pPr marL="514350" indent="-514350">
              <a:buFont typeface="+mj-lt"/>
              <a:buAutoNum type="arabicPeriod"/>
            </a:pPr>
            <a:r>
              <a:rPr lang="en-US" sz="3600" dirty="0" smtClean="0"/>
              <a:t>Discover and innovate</a:t>
            </a:r>
          </a:p>
          <a:p>
            <a:pPr marL="514350" indent="-514350">
              <a:buFont typeface="+mj-lt"/>
              <a:buAutoNum type="arabicPeriod"/>
            </a:pPr>
            <a:r>
              <a:rPr lang="en-US" sz="3600" dirty="0" smtClean="0"/>
              <a:t>Pick </a:t>
            </a:r>
            <a:r>
              <a:rPr lang="en-US" sz="3600" dirty="0"/>
              <a:t>up the trash and </a:t>
            </a:r>
            <a:r>
              <a:rPr lang="en-US" sz="3600" dirty="0" smtClean="0"/>
              <a:t>reduce </a:t>
            </a:r>
            <a:r>
              <a:rPr lang="en-US" sz="3600" dirty="0"/>
              <a:t>waste</a:t>
            </a:r>
          </a:p>
          <a:p>
            <a:pPr marL="514350" indent="-514350">
              <a:buFont typeface="+mj-lt"/>
              <a:buAutoNum type="arabicPeriod"/>
            </a:pPr>
            <a:r>
              <a:rPr lang="en-US" sz="3600" dirty="0" smtClean="0"/>
              <a:t>Develop </a:t>
            </a:r>
            <a:r>
              <a:rPr lang="en-US" sz="3600" dirty="0"/>
              <a:t>the perfectionist network</a:t>
            </a:r>
          </a:p>
          <a:p>
            <a:pPr marL="514350" indent="-514350">
              <a:buFont typeface="+mj-lt"/>
              <a:buAutoNum type="arabicPeriod"/>
            </a:pPr>
            <a:r>
              <a:rPr lang="en-US" sz="3600" dirty="0" smtClean="0"/>
              <a:t>Follow the right values</a:t>
            </a:r>
            <a:endParaRPr lang="en-US" sz="3600" dirty="0"/>
          </a:p>
          <a:p>
            <a:endParaRPr lang="en-US" sz="3600" dirty="0"/>
          </a:p>
        </p:txBody>
      </p:sp>
    </p:spTree>
    <p:extLst>
      <p:ext uri="{BB962C8B-B14F-4D97-AF65-F5344CB8AC3E}">
        <p14:creationId xmlns:p14="http://schemas.microsoft.com/office/powerpoint/2010/main" val="41338442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146" y="165950"/>
            <a:ext cx="10515600" cy="1325563"/>
          </a:xfrm>
        </p:spPr>
        <p:txBody>
          <a:bodyPr/>
          <a:lstStyle/>
          <a:p>
            <a:pPr algn="ctr"/>
            <a:r>
              <a:rPr lang="en-US" b="1" dirty="0" smtClean="0">
                <a:solidFill>
                  <a:schemeClr val="tx2"/>
                </a:solidFill>
              </a:rPr>
              <a:t>One last question for the road ahead…</a:t>
            </a:r>
            <a:endParaRPr lang="en-US" b="1" dirty="0">
              <a:solidFill>
                <a:schemeClr val="tx2"/>
              </a:solidFill>
            </a:endParaRPr>
          </a:p>
        </p:txBody>
      </p:sp>
      <p:pic>
        <p:nvPicPr>
          <p:cNvPr id="8194" name="Picture 2" descr="http://richpoi.com/images/content/26111_combino-villamos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43218" y="2317463"/>
            <a:ext cx="5901193" cy="34188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1191" y="1473668"/>
            <a:ext cx="2627171" cy="2246769"/>
          </a:xfrm>
          <a:prstGeom prst="rect">
            <a:avLst/>
          </a:prstGeom>
          <a:noFill/>
        </p:spPr>
        <p:txBody>
          <a:bodyPr wrap="square" rtlCol="0">
            <a:spAutoFit/>
          </a:bodyPr>
          <a:lstStyle/>
          <a:p>
            <a:r>
              <a:rPr lang="en-US" sz="2000" dirty="0" smtClean="0"/>
              <a:t>Junior passenger: </a:t>
            </a:r>
          </a:p>
          <a:p>
            <a:r>
              <a:rPr lang="en-US" sz="2000" dirty="0" smtClean="0"/>
              <a:t>What do you know about us? You </a:t>
            </a:r>
            <a:r>
              <a:rPr lang="en-US" sz="2000" dirty="0"/>
              <a:t>were born and raised when there </a:t>
            </a:r>
            <a:r>
              <a:rPr lang="en-US" sz="2000" dirty="0" smtClean="0"/>
              <a:t>was </a:t>
            </a:r>
            <a:r>
              <a:rPr lang="en-US" sz="2000" dirty="0"/>
              <a:t>no </a:t>
            </a:r>
            <a:r>
              <a:rPr lang="en-US" sz="2000" dirty="0" smtClean="0"/>
              <a:t>computer, </a:t>
            </a:r>
            <a:r>
              <a:rPr lang="en-US" sz="2000" dirty="0"/>
              <a:t>no internet and no mobile phone. </a:t>
            </a:r>
          </a:p>
        </p:txBody>
      </p:sp>
      <p:sp>
        <p:nvSpPr>
          <p:cNvPr id="5" name="TextBox 4"/>
          <p:cNvSpPr txBox="1"/>
          <p:nvPr/>
        </p:nvSpPr>
        <p:spPr>
          <a:xfrm>
            <a:off x="9234536" y="3446072"/>
            <a:ext cx="2713360" cy="3170099"/>
          </a:xfrm>
          <a:prstGeom prst="rect">
            <a:avLst/>
          </a:prstGeom>
          <a:noFill/>
        </p:spPr>
        <p:txBody>
          <a:bodyPr wrap="square" rtlCol="0">
            <a:spAutoFit/>
          </a:bodyPr>
          <a:lstStyle/>
          <a:p>
            <a:r>
              <a:rPr lang="en-US" sz="2000" dirty="0" smtClean="0"/>
              <a:t>Senior passenger:</a:t>
            </a:r>
          </a:p>
          <a:p>
            <a:r>
              <a:rPr lang="en-US" sz="2000" dirty="0" smtClean="0"/>
              <a:t>Yes</a:t>
            </a:r>
            <a:r>
              <a:rPr lang="en-US" sz="2000" dirty="0"/>
              <a:t>, </a:t>
            </a:r>
            <a:r>
              <a:rPr lang="en-US" sz="2000" dirty="0" smtClean="0"/>
              <a:t>we were </a:t>
            </a:r>
            <a:r>
              <a:rPr lang="en-US" sz="2000" dirty="0"/>
              <a:t>born and raised when we did not have any of those technical wonders. So we invented them for your generation</a:t>
            </a:r>
            <a:r>
              <a:rPr lang="en-US" sz="2000" dirty="0" smtClean="0"/>
              <a:t>.</a:t>
            </a:r>
          </a:p>
          <a:p>
            <a:endParaRPr lang="en-US" sz="2000" dirty="0"/>
          </a:p>
          <a:p>
            <a:r>
              <a:rPr lang="en-US" sz="2000" dirty="0" smtClean="0"/>
              <a:t>What will </a:t>
            </a:r>
            <a:r>
              <a:rPr lang="en-US" sz="2000" dirty="0"/>
              <a:t>you </a:t>
            </a:r>
            <a:r>
              <a:rPr lang="en-US" sz="2000" dirty="0" smtClean="0"/>
              <a:t>invent </a:t>
            </a:r>
            <a:r>
              <a:rPr lang="en-US" sz="2000" dirty="0"/>
              <a:t>for future generations?</a:t>
            </a:r>
          </a:p>
        </p:txBody>
      </p:sp>
      <p:sp>
        <p:nvSpPr>
          <p:cNvPr id="6" name="Rounded Rectangular Callout 5"/>
          <p:cNvSpPr/>
          <p:nvPr/>
        </p:nvSpPr>
        <p:spPr>
          <a:xfrm>
            <a:off x="280657" y="1220925"/>
            <a:ext cx="2862561" cy="2752253"/>
          </a:xfrm>
          <a:prstGeom prst="wedgeRoundRectCallout">
            <a:avLst>
              <a:gd name="adj1" fmla="val 108522"/>
              <a:gd name="adj2" fmla="val 42763"/>
              <a:gd name="adj3" fmla="val 16667"/>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6"/>
          <p:cNvSpPr/>
          <p:nvPr/>
        </p:nvSpPr>
        <p:spPr>
          <a:xfrm>
            <a:off x="9124555" y="3372687"/>
            <a:ext cx="2933322" cy="3316867"/>
          </a:xfrm>
          <a:prstGeom prst="wedgeRoundRectCallout">
            <a:avLst>
              <a:gd name="adj1" fmla="val -188734"/>
              <a:gd name="adj2" fmla="val -26755"/>
              <a:gd name="adj3" fmla="val 16667"/>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8022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57122" name="Picture 2" descr="Picture Flag"/>
          <p:cNvPicPr>
            <a:picLocks noChangeAspect="1" noChangeArrowheads="1"/>
          </p:cNvPicPr>
          <p:nvPr/>
        </p:nvPicPr>
        <p:blipFill>
          <a:blip r:embed="rId3" cstate="print"/>
          <a:srcRect/>
          <a:stretch>
            <a:fillRect/>
          </a:stretch>
        </p:blipFill>
        <p:spPr bwMode="auto">
          <a:xfrm>
            <a:off x="-304800" y="0"/>
            <a:ext cx="12496800" cy="6858000"/>
          </a:xfrm>
          <a:prstGeom prst="rect">
            <a:avLst/>
          </a:prstGeom>
          <a:noFill/>
        </p:spPr>
      </p:pic>
      <p:sp>
        <p:nvSpPr>
          <p:cNvPr id="1157123" name="Text Box 3"/>
          <p:cNvSpPr txBox="1">
            <a:spLocks noChangeArrowheads="1"/>
          </p:cNvSpPr>
          <p:nvPr/>
        </p:nvSpPr>
        <p:spPr bwMode="auto">
          <a:xfrm>
            <a:off x="2906162" y="5149855"/>
            <a:ext cx="9285840" cy="1200329"/>
          </a:xfrm>
          <a:prstGeom prst="rect">
            <a:avLst/>
          </a:prstGeom>
          <a:solidFill>
            <a:srgbClr val="FFFFFF"/>
          </a:solidFill>
          <a:ln w="12700">
            <a:noFill/>
            <a:miter lim="800000"/>
            <a:headEnd type="none" w="sm" len="sm"/>
            <a:tailEnd type="none" w="sm" len="sm"/>
          </a:ln>
          <a:effectLst/>
        </p:spPr>
        <p:txBody>
          <a:bodyPr wrap="square">
            <a:spAutoFit/>
          </a:bodyPr>
          <a:lstStyle/>
          <a:p>
            <a:pPr>
              <a:spcBef>
                <a:spcPct val="50000"/>
              </a:spcBef>
            </a:pPr>
            <a:r>
              <a:rPr lang="en-US" sz="7200" dirty="0" smtClean="0">
                <a:solidFill>
                  <a:srgbClr val="000066"/>
                </a:solidFill>
                <a:effectLst>
                  <a:outerShdw blurRad="38100" dist="38100" dir="2700000" algn="tl">
                    <a:srgbClr val="C0C0C0"/>
                  </a:outerShdw>
                </a:effectLst>
                <a:latin typeface="Dauphin" pitchFamily="18" charset="0"/>
              </a:rPr>
              <a:t>Happy 50</a:t>
            </a:r>
            <a:r>
              <a:rPr lang="en-US" sz="7200" baseline="30000" dirty="0" smtClean="0">
                <a:solidFill>
                  <a:srgbClr val="000066"/>
                </a:solidFill>
                <a:effectLst>
                  <a:outerShdw blurRad="38100" dist="38100" dir="2700000" algn="tl">
                    <a:srgbClr val="C0C0C0"/>
                  </a:outerShdw>
                </a:effectLst>
                <a:latin typeface="Dauphin" pitchFamily="18" charset="0"/>
              </a:rPr>
              <a:t>th</a:t>
            </a:r>
            <a:r>
              <a:rPr lang="en-US" sz="7200" dirty="0" smtClean="0">
                <a:solidFill>
                  <a:srgbClr val="000066"/>
                </a:solidFill>
                <a:effectLst>
                  <a:outerShdw blurRad="38100" dist="38100" dir="2700000" algn="tl">
                    <a:srgbClr val="C0C0C0"/>
                  </a:outerShdw>
                </a:effectLst>
                <a:latin typeface="Dauphin" pitchFamily="18" charset="0"/>
              </a:rPr>
              <a:t> Anniversary!</a:t>
            </a:r>
            <a:endParaRPr lang="en-US" sz="8000" dirty="0">
              <a:solidFill>
                <a:srgbClr val="000066"/>
              </a:solidFill>
              <a:effectLst>
                <a:outerShdw blurRad="38100" dist="38100" dir="2700000" algn="tl">
                  <a:srgbClr val="C0C0C0"/>
                </a:outerShdw>
              </a:effectLst>
              <a:latin typeface="Dauphin" pitchFamily="18" charset="0"/>
            </a:endParaRPr>
          </a:p>
        </p:txBody>
      </p:sp>
    </p:spTree>
    <p:extLst>
      <p:ext uri="{BB962C8B-B14F-4D97-AF65-F5344CB8AC3E}">
        <p14:creationId xmlns:p14="http://schemas.microsoft.com/office/powerpoint/2010/main" val="1304561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7787" y="1647464"/>
            <a:ext cx="9144000" cy="1765693"/>
          </a:xfrm>
          <a:ln>
            <a:noFill/>
          </a:ln>
        </p:spPr>
        <p:txBody>
          <a:bodyPr>
            <a:noAutofit/>
          </a:bodyPr>
          <a:lstStyle/>
          <a:p>
            <a:r>
              <a:rPr lang="en-US" b="1" dirty="0">
                <a:solidFill>
                  <a:srgbClr val="C00000"/>
                </a:solidFill>
                <a:effectLst>
                  <a:outerShdw blurRad="38100" dist="38100" dir="2700000" algn="tl">
                    <a:srgbClr val="000000">
                      <a:alpha val="43137"/>
                    </a:srgbClr>
                  </a:outerShdw>
                </a:effectLst>
              </a:rPr>
              <a:t>Making EHR patient centered</a:t>
            </a:r>
          </a:p>
        </p:txBody>
      </p:sp>
    </p:spTree>
    <p:extLst>
      <p:ext uri="{BB962C8B-B14F-4D97-AF65-F5344CB8AC3E}">
        <p14:creationId xmlns:p14="http://schemas.microsoft.com/office/powerpoint/2010/main" val="257552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Successes and setbacks of health informatics</a:t>
            </a:r>
            <a:endParaRPr lang="en-US" dirty="0"/>
          </a:p>
        </p:txBody>
      </p:sp>
      <p:sp>
        <p:nvSpPr>
          <p:cNvPr id="3" name="Content Placeholder 2"/>
          <p:cNvSpPr>
            <a:spLocks noGrp="1"/>
          </p:cNvSpPr>
          <p:nvPr>
            <p:ph idx="1"/>
          </p:nvPr>
        </p:nvSpPr>
        <p:spPr/>
        <p:txBody>
          <a:bodyPr/>
          <a:lstStyle/>
          <a:p>
            <a:r>
              <a:rPr lang="en-US" dirty="0"/>
              <a:t>In 2013, 78% of office-based physicians used any type of electronic health record (EHR) system, up from 18% in 2001</a:t>
            </a:r>
            <a:r>
              <a:rPr lang="en-US" dirty="0" smtClean="0"/>
              <a:t>.</a:t>
            </a:r>
          </a:p>
          <a:p>
            <a:r>
              <a:rPr lang="en-US" dirty="0"/>
              <a:t>42 percent of hospitals </a:t>
            </a:r>
            <a:r>
              <a:rPr lang="en-US" dirty="0" smtClean="0"/>
              <a:t>meet </a:t>
            </a:r>
            <a:r>
              <a:rPr lang="en-US" dirty="0"/>
              <a:t>federal standards for collecting electronic health </a:t>
            </a:r>
            <a:r>
              <a:rPr lang="en-US" dirty="0" smtClean="0"/>
              <a:t>data</a:t>
            </a:r>
            <a:endParaRPr lang="en-US" dirty="0"/>
          </a:p>
          <a:p>
            <a:r>
              <a:rPr lang="en-US" dirty="0"/>
              <a:t>o</a:t>
            </a:r>
            <a:r>
              <a:rPr lang="en-US" dirty="0" smtClean="0"/>
              <a:t>nly </a:t>
            </a:r>
            <a:r>
              <a:rPr lang="en-US" dirty="0"/>
              <a:t>5 percent also meet federal standards for exchanging that data with other </a:t>
            </a:r>
            <a:r>
              <a:rPr lang="en-US" dirty="0" smtClean="0"/>
              <a:t>providers</a:t>
            </a:r>
          </a:p>
          <a:p>
            <a:r>
              <a:rPr lang="en-US" dirty="0"/>
              <a:t>63.9% </a:t>
            </a:r>
            <a:r>
              <a:rPr lang="en-US" dirty="0" smtClean="0"/>
              <a:t>of physicians reported </a:t>
            </a:r>
            <a:r>
              <a:rPr lang="en-US" dirty="0"/>
              <a:t>that note writing took </a:t>
            </a:r>
            <a:r>
              <a:rPr lang="en-US" dirty="0" smtClean="0"/>
              <a:t>longer</a:t>
            </a:r>
          </a:p>
          <a:p>
            <a:r>
              <a:rPr lang="en-US" dirty="0" smtClean="0"/>
              <a:t>the meantime </a:t>
            </a:r>
            <a:r>
              <a:rPr lang="en-US" dirty="0"/>
              <a:t>loss for attending physicians was −48 </a:t>
            </a:r>
            <a:r>
              <a:rPr lang="en-US" dirty="0" smtClean="0"/>
              <a:t>minutes per </a:t>
            </a:r>
            <a:r>
              <a:rPr lang="en-US" dirty="0"/>
              <a:t>clinic day (JAMA, 2014)</a:t>
            </a:r>
          </a:p>
        </p:txBody>
      </p:sp>
    </p:spTree>
    <p:extLst>
      <p:ext uri="{BB962C8B-B14F-4D97-AF65-F5344CB8AC3E}">
        <p14:creationId xmlns:p14="http://schemas.microsoft.com/office/powerpoint/2010/main" val="2658195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health IT</a:t>
            </a:r>
            <a:endParaRPr lang="en-US" dirty="0"/>
          </a:p>
        </p:txBody>
      </p:sp>
      <p:pic>
        <p:nvPicPr>
          <p:cNvPr id="7170" name="Picture 2" descr="Estimated Impac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0799" y="2456883"/>
            <a:ext cx="10299443" cy="321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032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3875619" y="5626100"/>
            <a:ext cx="232198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ea typeface="ＭＳ Ｐゴシック" pitchFamily="34" charset="-128"/>
              </a:defRPr>
            </a:lvl1pPr>
            <a:lvl2pPr marL="37931725" indent="-37474525" defTabSz="457200" eaLnBrk="0" hangingPunct="0">
              <a:defRPr>
                <a:solidFill>
                  <a:schemeClr val="tx1"/>
                </a:solidFill>
                <a:latin typeface="Arial" pitchFamily="34" charset="0"/>
                <a:ea typeface="ＭＳ Ｐゴシック" pitchFamily="34" charset="-128"/>
              </a:defRPr>
            </a:lvl2pPr>
            <a:lvl3pPr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eaLnBrk="0" hangingPunct="0">
              <a:defRPr>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600" b="1" smtClean="0">
                <a:solidFill>
                  <a:srgbClr val="000000"/>
                </a:solidFill>
              </a:rPr>
              <a:t>Stage 2 MU</a:t>
            </a:r>
          </a:p>
        </p:txBody>
      </p:sp>
      <p:sp>
        <p:nvSpPr>
          <p:cNvPr id="8" name="TextBox 7"/>
          <p:cNvSpPr txBox="1">
            <a:spLocks noChangeArrowheads="1"/>
          </p:cNvSpPr>
          <p:nvPr/>
        </p:nvSpPr>
        <p:spPr bwMode="auto">
          <a:xfrm>
            <a:off x="8331200" y="5505453"/>
            <a:ext cx="2946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ea typeface="ＭＳ Ｐゴシック" pitchFamily="34" charset="-128"/>
              </a:defRPr>
            </a:lvl1pPr>
            <a:lvl2pPr marL="37931725" indent="-37474525" defTabSz="457200" eaLnBrk="0" hangingPunct="0">
              <a:defRPr>
                <a:solidFill>
                  <a:schemeClr val="tx1"/>
                </a:solidFill>
                <a:latin typeface="Arial" pitchFamily="34" charset="0"/>
                <a:ea typeface="ＭＳ Ｐゴシック" pitchFamily="34" charset="-128"/>
              </a:defRPr>
            </a:lvl2pPr>
            <a:lvl3pPr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eaLnBrk="0" hangingPunct="0">
              <a:defRPr>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600" b="1" smtClean="0">
                <a:solidFill>
                  <a:srgbClr val="000000"/>
                </a:solidFill>
              </a:rPr>
              <a:t>ACOs </a:t>
            </a:r>
          </a:p>
          <a:p>
            <a:pPr algn="ctr" eaLnBrk="1" fontAlgn="base" hangingPunct="1">
              <a:spcBef>
                <a:spcPct val="0"/>
              </a:spcBef>
              <a:spcAft>
                <a:spcPct val="0"/>
              </a:spcAft>
            </a:pPr>
            <a:r>
              <a:rPr lang="en-US" altLang="en-US" sz="1600" b="1" smtClean="0">
                <a:solidFill>
                  <a:srgbClr val="000000"/>
                </a:solidFill>
              </a:rPr>
              <a:t>Stage 3 MU</a:t>
            </a:r>
          </a:p>
        </p:txBody>
      </p:sp>
      <p:sp>
        <p:nvSpPr>
          <p:cNvPr id="9" name="TextBox 8"/>
          <p:cNvSpPr txBox="1">
            <a:spLocks noChangeArrowheads="1"/>
          </p:cNvSpPr>
          <p:nvPr/>
        </p:nvSpPr>
        <p:spPr bwMode="auto">
          <a:xfrm>
            <a:off x="6400800" y="5505453"/>
            <a:ext cx="2032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ea typeface="ＭＳ Ｐゴシック" pitchFamily="34" charset="-128"/>
              </a:defRPr>
            </a:lvl1pPr>
            <a:lvl2pPr marL="37931725" indent="-37474525" defTabSz="457200" eaLnBrk="0" hangingPunct="0">
              <a:defRPr>
                <a:solidFill>
                  <a:schemeClr val="tx1"/>
                </a:solidFill>
                <a:latin typeface="Arial" pitchFamily="34" charset="0"/>
                <a:ea typeface="ＭＳ Ｐゴシック" pitchFamily="34" charset="-128"/>
              </a:defRPr>
            </a:lvl2pPr>
            <a:lvl3pPr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eaLnBrk="0" hangingPunct="0">
              <a:defRPr>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600" b="1" smtClean="0">
                <a:solidFill>
                  <a:srgbClr val="000000"/>
                </a:solidFill>
              </a:rPr>
              <a:t>PCMHs</a:t>
            </a:r>
          </a:p>
          <a:p>
            <a:pPr algn="ctr" eaLnBrk="1" fontAlgn="base" hangingPunct="1">
              <a:spcBef>
                <a:spcPct val="0"/>
              </a:spcBef>
              <a:spcAft>
                <a:spcPct val="0"/>
              </a:spcAft>
            </a:pPr>
            <a:r>
              <a:rPr lang="en-US" altLang="en-US" sz="1600" b="1" smtClean="0">
                <a:solidFill>
                  <a:srgbClr val="000000"/>
                </a:solidFill>
              </a:rPr>
              <a:t>3-Part Aim</a:t>
            </a:r>
          </a:p>
        </p:txBody>
      </p:sp>
      <p:sp>
        <p:nvSpPr>
          <p:cNvPr id="49" name="Rectangle 48"/>
          <p:cNvSpPr>
            <a:spLocks noChangeArrowheads="1"/>
          </p:cNvSpPr>
          <p:nvPr/>
        </p:nvSpPr>
        <p:spPr bwMode="auto">
          <a:xfrm>
            <a:off x="8754533" y="4333878"/>
            <a:ext cx="2015067" cy="563563"/>
          </a:xfrm>
          <a:prstGeom prst="rect">
            <a:avLst/>
          </a:prstGeom>
          <a:solidFill>
            <a:srgbClr val="BFD1E7"/>
          </a:solidFill>
          <a:ln>
            <a:noFill/>
          </a:ln>
          <a:extLst>
            <a:ext uri="{91240B29-F687-4F45-9708-019B960494DF}">
              <a14:hiddenLine xmlns:a14="http://schemas.microsoft.com/office/drawing/2010/main" w="15875">
                <a:solidFill>
                  <a:srgbClr val="000000"/>
                </a:solidFill>
                <a:prstDash val="dash"/>
                <a:round/>
                <a:headEnd/>
                <a:tailEnd/>
              </a14:hiddenLine>
            </a:ext>
          </a:extLst>
        </p:spPr>
        <p:txBody>
          <a:bodyPr anchor="ctr"/>
          <a:lstStyle>
            <a:lvl1pPr defTabSz="457200" eaLnBrk="0" hangingPunct="0">
              <a:defRPr>
                <a:solidFill>
                  <a:schemeClr val="tx1"/>
                </a:solidFill>
                <a:latin typeface="Arial" pitchFamily="34" charset="0"/>
                <a:ea typeface="ＭＳ Ｐゴシック" pitchFamily="34" charset="-128"/>
              </a:defRPr>
            </a:lvl1pPr>
            <a:lvl2pPr marL="37931725" indent="-37474525" defTabSz="457200" eaLnBrk="0" hangingPunct="0">
              <a:defRPr>
                <a:solidFill>
                  <a:schemeClr val="tx1"/>
                </a:solidFill>
                <a:latin typeface="Arial" pitchFamily="34" charset="0"/>
                <a:ea typeface="ＭＳ Ｐゴシック" pitchFamily="34" charset="-128"/>
              </a:defRPr>
            </a:lvl2pPr>
            <a:lvl3pPr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eaLnBrk="0" hangingPunct="0">
              <a:defRPr>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200" b="1" smtClean="0">
                <a:solidFill>
                  <a:srgbClr val="000000"/>
                </a:solidFill>
              </a:rPr>
              <a:t>Registries to manage patient populations</a:t>
            </a:r>
          </a:p>
        </p:txBody>
      </p:sp>
      <p:sp>
        <p:nvSpPr>
          <p:cNvPr id="50" name="Rectangle 49"/>
          <p:cNvSpPr>
            <a:spLocks noChangeArrowheads="1"/>
          </p:cNvSpPr>
          <p:nvPr/>
        </p:nvSpPr>
        <p:spPr bwMode="auto">
          <a:xfrm>
            <a:off x="8754533" y="3800475"/>
            <a:ext cx="2015067" cy="457200"/>
          </a:xfrm>
          <a:prstGeom prst="rect">
            <a:avLst/>
          </a:prstGeom>
          <a:solidFill>
            <a:srgbClr val="7CA1CE"/>
          </a:solidFill>
          <a:ln>
            <a:noFill/>
          </a:ln>
          <a:extLst>
            <a:ext uri="{91240B29-F687-4F45-9708-019B960494DF}">
              <a14:hiddenLine xmlns:a14="http://schemas.microsoft.com/office/drawing/2010/main" w="15875">
                <a:solidFill>
                  <a:srgbClr val="000000"/>
                </a:solidFill>
                <a:prstDash val="dash"/>
                <a:round/>
                <a:headEnd/>
                <a:tailEnd/>
              </a14:hiddenLine>
            </a:ext>
          </a:extLst>
        </p:spPr>
        <p:txBody>
          <a:bodyPr anchor="ctr"/>
          <a:lstStyle>
            <a:lvl1pPr defTabSz="457200" eaLnBrk="0" hangingPunct="0">
              <a:defRPr>
                <a:solidFill>
                  <a:schemeClr val="tx1"/>
                </a:solidFill>
                <a:latin typeface="Arial" pitchFamily="34" charset="0"/>
                <a:ea typeface="ＭＳ Ｐゴシック" pitchFamily="34" charset="-128"/>
              </a:defRPr>
            </a:lvl1pPr>
            <a:lvl2pPr marL="37931725" indent="-37474525" defTabSz="457200" eaLnBrk="0" hangingPunct="0">
              <a:defRPr>
                <a:solidFill>
                  <a:schemeClr val="tx1"/>
                </a:solidFill>
                <a:latin typeface="Arial" pitchFamily="34" charset="0"/>
                <a:ea typeface="ＭＳ Ｐゴシック" pitchFamily="34" charset="-128"/>
              </a:defRPr>
            </a:lvl2pPr>
            <a:lvl3pPr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eaLnBrk="0" hangingPunct="0">
              <a:defRPr>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200" b="1" smtClean="0">
                <a:solidFill>
                  <a:srgbClr val="000000"/>
                </a:solidFill>
              </a:rPr>
              <a:t>Team based care, case management</a:t>
            </a:r>
          </a:p>
        </p:txBody>
      </p:sp>
      <p:sp>
        <p:nvSpPr>
          <p:cNvPr id="54" name="Rectangle 53"/>
          <p:cNvSpPr>
            <a:spLocks noChangeArrowheads="1"/>
          </p:cNvSpPr>
          <p:nvPr/>
        </p:nvSpPr>
        <p:spPr bwMode="auto">
          <a:xfrm>
            <a:off x="8754533" y="1587500"/>
            <a:ext cx="2015067" cy="457200"/>
          </a:xfrm>
          <a:prstGeom prst="rect">
            <a:avLst/>
          </a:prstGeom>
          <a:solidFill>
            <a:schemeClr val="accent1"/>
          </a:solidFill>
          <a:ln>
            <a:noFill/>
          </a:ln>
          <a:extLst>
            <a:ext uri="{91240B29-F687-4F45-9708-019B960494DF}">
              <a14:hiddenLine xmlns:a14="http://schemas.microsoft.com/office/drawing/2010/main" w="15875">
                <a:solidFill>
                  <a:srgbClr val="000000"/>
                </a:solidFill>
                <a:prstDash val="dash"/>
                <a:round/>
                <a:headEnd/>
                <a:tailEnd/>
              </a14:hiddenLine>
            </a:ext>
          </a:extLst>
        </p:spPr>
        <p:txBody>
          <a:bodyPr anchor="ctr"/>
          <a:lstStyle>
            <a:lvl1pPr defTabSz="457200" eaLnBrk="0" hangingPunct="0">
              <a:defRPr>
                <a:solidFill>
                  <a:schemeClr val="tx1"/>
                </a:solidFill>
                <a:latin typeface="Arial" pitchFamily="34" charset="0"/>
                <a:ea typeface="ＭＳ Ｐゴシック" pitchFamily="34" charset="-128"/>
              </a:defRPr>
            </a:lvl1pPr>
            <a:lvl2pPr marL="37931725" indent="-37474525" defTabSz="457200" eaLnBrk="0" hangingPunct="0">
              <a:defRPr>
                <a:solidFill>
                  <a:schemeClr val="tx1"/>
                </a:solidFill>
                <a:latin typeface="Arial" pitchFamily="34" charset="0"/>
                <a:ea typeface="ＭＳ Ｐゴシック" pitchFamily="34" charset="-128"/>
              </a:defRPr>
            </a:lvl2pPr>
            <a:lvl3pPr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eaLnBrk="0" hangingPunct="0">
              <a:defRPr>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200" b="1" smtClean="0">
                <a:solidFill>
                  <a:srgbClr val="FFFFFF"/>
                </a:solidFill>
              </a:rPr>
              <a:t>Enhanced access and continuity</a:t>
            </a:r>
            <a:r>
              <a:rPr lang="en-US" altLang="en-US" sz="1000" b="1" smtClean="0">
                <a:solidFill>
                  <a:srgbClr val="FFFFFF"/>
                </a:solidFill>
              </a:rPr>
              <a:t> </a:t>
            </a:r>
          </a:p>
        </p:txBody>
      </p:sp>
      <p:sp>
        <p:nvSpPr>
          <p:cNvPr id="56" name="Rectangle 55"/>
          <p:cNvSpPr>
            <a:spLocks noChangeArrowheads="1"/>
          </p:cNvSpPr>
          <p:nvPr/>
        </p:nvSpPr>
        <p:spPr bwMode="auto">
          <a:xfrm>
            <a:off x="4078819" y="4940300"/>
            <a:ext cx="2017183" cy="457200"/>
          </a:xfrm>
          <a:prstGeom prst="rect">
            <a:avLst/>
          </a:prstGeom>
          <a:solidFill>
            <a:srgbClr val="BFD1E7"/>
          </a:solidFill>
          <a:ln>
            <a:noFill/>
          </a:ln>
          <a:extLst>
            <a:ext uri="{91240B29-F687-4F45-9708-019B960494DF}">
              <a14:hiddenLine xmlns:a14="http://schemas.microsoft.com/office/drawing/2010/main" w="15875">
                <a:solidFill>
                  <a:srgbClr val="000000"/>
                </a:solidFill>
                <a:prstDash val="dash"/>
                <a:round/>
                <a:headEnd/>
                <a:tailEnd/>
              </a14:hiddenLine>
            </a:ext>
          </a:extLst>
        </p:spPr>
        <p:txBody>
          <a:bodyPr anchor="ctr"/>
          <a:lstStyle>
            <a:lvl1pPr defTabSz="457200" eaLnBrk="0" hangingPunct="0">
              <a:defRPr>
                <a:solidFill>
                  <a:schemeClr val="tx1"/>
                </a:solidFill>
                <a:latin typeface="Arial" pitchFamily="34" charset="0"/>
                <a:ea typeface="ＭＳ Ｐゴシック" pitchFamily="34" charset="-128"/>
              </a:defRPr>
            </a:lvl1pPr>
            <a:lvl2pPr marL="37931725" indent="-37474525" defTabSz="457200" eaLnBrk="0" hangingPunct="0">
              <a:defRPr>
                <a:solidFill>
                  <a:schemeClr val="tx1"/>
                </a:solidFill>
                <a:latin typeface="Arial" pitchFamily="34" charset="0"/>
                <a:ea typeface="ＭＳ Ｐゴシック" pitchFamily="34" charset="-128"/>
              </a:defRPr>
            </a:lvl2pPr>
            <a:lvl3pPr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eaLnBrk="0" hangingPunct="0">
              <a:defRPr>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200" b="1" smtClean="0">
                <a:solidFill>
                  <a:srgbClr val="000000"/>
                </a:solidFill>
              </a:rPr>
              <a:t>Privacy &amp; security protections</a:t>
            </a:r>
            <a:r>
              <a:rPr lang="en-US" altLang="en-US" sz="1000" b="1" smtClean="0">
                <a:solidFill>
                  <a:srgbClr val="000000"/>
                </a:solidFill>
              </a:rPr>
              <a:t> </a:t>
            </a:r>
          </a:p>
        </p:txBody>
      </p:sp>
      <p:sp>
        <p:nvSpPr>
          <p:cNvPr id="57" name="Rectangle 56"/>
          <p:cNvSpPr>
            <a:spLocks noChangeArrowheads="1"/>
          </p:cNvSpPr>
          <p:nvPr/>
        </p:nvSpPr>
        <p:spPr bwMode="auto">
          <a:xfrm>
            <a:off x="4078819" y="3267075"/>
            <a:ext cx="2017183" cy="457200"/>
          </a:xfrm>
          <a:prstGeom prst="rect">
            <a:avLst/>
          </a:prstGeom>
          <a:solidFill>
            <a:srgbClr val="7A9FCC"/>
          </a:solidFill>
          <a:ln>
            <a:noFill/>
          </a:ln>
          <a:extLst>
            <a:ext uri="{91240B29-F687-4F45-9708-019B960494DF}">
              <a14:hiddenLine xmlns:a14="http://schemas.microsoft.com/office/drawing/2010/main" w="15875">
                <a:solidFill>
                  <a:srgbClr val="000000"/>
                </a:solidFill>
                <a:prstDash val="dash"/>
                <a:round/>
                <a:headEnd/>
                <a:tailEnd/>
              </a14:hiddenLine>
            </a:ext>
          </a:extLst>
        </p:spPr>
        <p:txBody>
          <a:bodyPr anchor="ctr"/>
          <a:lstStyle>
            <a:lvl1pPr defTabSz="457200" eaLnBrk="0" hangingPunct="0">
              <a:defRPr>
                <a:solidFill>
                  <a:schemeClr val="tx1"/>
                </a:solidFill>
                <a:latin typeface="Arial" pitchFamily="34" charset="0"/>
                <a:ea typeface="ＭＳ Ｐゴシック" pitchFamily="34" charset="-128"/>
              </a:defRPr>
            </a:lvl1pPr>
            <a:lvl2pPr marL="37931725" indent="-37474525" defTabSz="457200" eaLnBrk="0" hangingPunct="0">
              <a:defRPr>
                <a:solidFill>
                  <a:schemeClr val="tx1"/>
                </a:solidFill>
                <a:latin typeface="Arial" pitchFamily="34" charset="0"/>
                <a:ea typeface="ＭＳ Ｐゴシック" pitchFamily="34" charset="-128"/>
              </a:defRPr>
            </a:lvl2pPr>
            <a:lvl3pPr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eaLnBrk="0" hangingPunct="0">
              <a:defRPr>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200" b="1" smtClean="0">
                <a:solidFill>
                  <a:srgbClr val="000000"/>
                </a:solidFill>
              </a:rPr>
              <a:t>Care coordination</a:t>
            </a:r>
          </a:p>
        </p:txBody>
      </p:sp>
      <p:sp>
        <p:nvSpPr>
          <p:cNvPr id="74" name="Rectangle 73"/>
          <p:cNvSpPr>
            <a:spLocks noChangeArrowheads="1"/>
          </p:cNvSpPr>
          <p:nvPr/>
        </p:nvSpPr>
        <p:spPr bwMode="auto">
          <a:xfrm>
            <a:off x="8737601" y="4943475"/>
            <a:ext cx="2015067" cy="457200"/>
          </a:xfrm>
          <a:prstGeom prst="rect">
            <a:avLst/>
          </a:prstGeom>
          <a:solidFill>
            <a:srgbClr val="BFD1E7"/>
          </a:solidFill>
          <a:ln>
            <a:noFill/>
          </a:ln>
          <a:extLst>
            <a:ext uri="{91240B29-F687-4F45-9708-019B960494DF}">
              <a14:hiddenLine xmlns:a14="http://schemas.microsoft.com/office/drawing/2010/main" w="15875">
                <a:solidFill>
                  <a:srgbClr val="000000"/>
                </a:solidFill>
                <a:prstDash val="dash"/>
                <a:round/>
                <a:headEnd/>
                <a:tailEnd/>
              </a14:hiddenLine>
            </a:ext>
          </a:extLst>
        </p:spPr>
        <p:txBody>
          <a:bodyPr anchor="ctr"/>
          <a:lstStyle>
            <a:lvl1pPr defTabSz="457200" eaLnBrk="0" hangingPunct="0">
              <a:defRPr>
                <a:solidFill>
                  <a:schemeClr val="tx1"/>
                </a:solidFill>
                <a:latin typeface="Arial" pitchFamily="34" charset="0"/>
                <a:ea typeface="ＭＳ Ｐゴシック" pitchFamily="34" charset="-128"/>
              </a:defRPr>
            </a:lvl1pPr>
            <a:lvl2pPr marL="37931725" indent="-37474525" defTabSz="457200" eaLnBrk="0" hangingPunct="0">
              <a:defRPr>
                <a:solidFill>
                  <a:schemeClr val="tx1"/>
                </a:solidFill>
                <a:latin typeface="Arial" pitchFamily="34" charset="0"/>
                <a:ea typeface="ＭＳ Ｐゴシック" pitchFamily="34" charset="-128"/>
              </a:defRPr>
            </a:lvl2pPr>
            <a:lvl3pPr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eaLnBrk="0" hangingPunct="0">
              <a:defRPr>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200" b="1" smtClean="0">
                <a:solidFill>
                  <a:srgbClr val="000000"/>
                </a:solidFill>
              </a:rPr>
              <a:t>Privacy &amp; security protections </a:t>
            </a:r>
          </a:p>
        </p:txBody>
      </p:sp>
      <p:sp>
        <p:nvSpPr>
          <p:cNvPr id="82" name="Rectangle 81"/>
          <p:cNvSpPr>
            <a:spLocks noChangeArrowheads="1"/>
          </p:cNvSpPr>
          <p:nvPr/>
        </p:nvSpPr>
        <p:spPr bwMode="auto">
          <a:xfrm>
            <a:off x="8754533" y="3267075"/>
            <a:ext cx="2015067" cy="457200"/>
          </a:xfrm>
          <a:prstGeom prst="rect">
            <a:avLst/>
          </a:prstGeom>
          <a:solidFill>
            <a:srgbClr val="7CA1CE"/>
          </a:solidFill>
          <a:ln>
            <a:noFill/>
          </a:ln>
          <a:extLst>
            <a:ext uri="{91240B29-F687-4F45-9708-019B960494DF}">
              <a14:hiddenLine xmlns:a14="http://schemas.microsoft.com/office/drawing/2010/main" w="15875">
                <a:solidFill>
                  <a:srgbClr val="000000"/>
                </a:solidFill>
                <a:prstDash val="dash"/>
                <a:round/>
                <a:headEnd/>
                <a:tailEnd/>
              </a14:hiddenLine>
            </a:ext>
          </a:extLst>
        </p:spPr>
        <p:txBody>
          <a:bodyPr anchor="ctr"/>
          <a:lstStyle>
            <a:lvl1pPr defTabSz="457200" eaLnBrk="0" hangingPunct="0">
              <a:defRPr>
                <a:solidFill>
                  <a:schemeClr val="tx1"/>
                </a:solidFill>
                <a:latin typeface="Arial" pitchFamily="34" charset="0"/>
                <a:ea typeface="ＭＳ Ｐゴシック" pitchFamily="34" charset="-128"/>
              </a:defRPr>
            </a:lvl1pPr>
            <a:lvl2pPr marL="37931725" indent="-37474525" defTabSz="457200" eaLnBrk="0" hangingPunct="0">
              <a:defRPr>
                <a:solidFill>
                  <a:schemeClr val="tx1"/>
                </a:solidFill>
                <a:latin typeface="Arial" pitchFamily="34" charset="0"/>
                <a:ea typeface="ＭＳ Ｐゴシック" pitchFamily="34" charset="-128"/>
              </a:defRPr>
            </a:lvl2pPr>
            <a:lvl3pPr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eaLnBrk="0" hangingPunct="0">
              <a:defRPr>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200" b="1" smtClean="0">
                <a:solidFill>
                  <a:srgbClr val="000000"/>
                </a:solidFill>
              </a:rPr>
              <a:t>Patient centered care coordination</a:t>
            </a:r>
          </a:p>
        </p:txBody>
      </p:sp>
      <p:sp>
        <p:nvSpPr>
          <p:cNvPr id="95" name="Rectangle 94"/>
          <p:cNvSpPr>
            <a:spLocks noChangeArrowheads="1"/>
          </p:cNvSpPr>
          <p:nvPr/>
        </p:nvSpPr>
        <p:spPr bwMode="auto">
          <a:xfrm>
            <a:off x="8754533" y="1054100"/>
            <a:ext cx="2015067" cy="457200"/>
          </a:xfrm>
          <a:prstGeom prst="rect">
            <a:avLst/>
          </a:prstGeom>
          <a:solidFill>
            <a:schemeClr val="accent1"/>
          </a:solidFill>
          <a:ln>
            <a:noFill/>
          </a:ln>
          <a:extLst>
            <a:ext uri="{91240B29-F687-4F45-9708-019B960494DF}">
              <a14:hiddenLine xmlns:a14="http://schemas.microsoft.com/office/drawing/2010/main" w="15875">
                <a:solidFill>
                  <a:srgbClr val="000000"/>
                </a:solidFill>
                <a:prstDash val="dash"/>
                <a:round/>
                <a:headEnd/>
                <a:tailEnd/>
              </a14:hiddenLine>
            </a:ext>
          </a:extLst>
        </p:spPr>
        <p:txBody>
          <a:bodyPr anchor="ctr"/>
          <a:lstStyle>
            <a:lvl1pPr defTabSz="457200" eaLnBrk="0" hangingPunct="0">
              <a:defRPr>
                <a:solidFill>
                  <a:schemeClr val="tx1"/>
                </a:solidFill>
                <a:latin typeface="Arial" pitchFamily="34" charset="0"/>
                <a:ea typeface="ＭＳ Ｐゴシック" pitchFamily="34" charset="-128"/>
              </a:defRPr>
            </a:lvl1pPr>
            <a:lvl2pPr marL="37931725" indent="-37474525" defTabSz="457200" eaLnBrk="0" hangingPunct="0">
              <a:defRPr>
                <a:solidFill>
                  <a:schemeClr val="tx1"/>
                </a:solidFill>
                <a:latin typeface="Arial" pitchFamily="34" charset="0"/>
                <a:ea typeface="ＭＳ Ｐゴシック" pitchFamily="34" charset="-128"/>
              </a:defRPr>
            </a:lvl2pPr>
            <a:lvl3pPr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eaLnBrk="0" hangingPunct="0">
              <a:defRPr>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200" b="1" smtClean="0">
                <a:solidFill>
                  <a:srgbClr val="FFFFFF"/>
                </a:solidFill>
              </a:rPr>
              <a:t>Improved population health</a:t>
            </a:r>
          </a:p>
        </p:txBody>
      </p:sp>
      <p:cxnSp>
        <p:nvCxnSpPr>
          <p:cNvPr id="97" name="Straight Connector 96"/>
          <p:cNvCxnSpPr/>
          <p:nvPr/>
        </p:nvCxnSpPr>
        <p:spPr>
          <a:xfrm>
            <a:off x="1625600" y="5549900"/>
            <a:ext cx="93472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63" name="Rectangle 62"/>
          <p:cNvSpPr>
            <a:spLocks noChangeArrowheads="1"/>
          </p:cNvSpPr>
          <p:nvPr/>
        </p:nvSpPr>
        <p:spPr bwMode="auto">
          <a:xfrm>
            <a:off x="6417733" y="4333878"/>
            <a:ext cx="2015067" cy="563563"/>
          </a:xfrm>
          <a:prstGeom prst="rect">
            <a:avLst/>
          </a:prstGeom>
          <a:solidFill>
            <a:srgbClr val="BFD1E7"/>
          </a:solidFill>
          <a:ln>
            <a:noFill/>
          </a:ln>
          <a:extLst>
            <a:ext uri="{91240B29-F687-4F45-9708-019B960494DF}">
              <a14:hiddenLine xmlns:a14="http://schemas.microsoft.com/office/drawing/2010/main" w="15875">
                <a:solidFill>
                  <a:srgbClr val="000000"/>
                </a:solidFill>
                <a:prstDash val="dash"/>
                <a:round/>
                <a:headEnd/>
                <a:tailEnd/>
              </a14:hiddenLine>
            </a:ext>
          </a:extLst>
        </p:spPr>
        <p:txBody>
          <a:bodyPr anchor="ctr"/>
          <a:lstStyle>
            <a:lvl1pPr defTabSz="457200" eaLnBrk="0" hangingPunct="0">
              <a:defRPr>
                <a:solidFill>
                  <a:schemeClr val="tx1"/>
                </a:solidFill>
                <a:latin typeface="Arial" pitchFamily="34" charset="0"/>
                <a:ea typeface="ＭＳ Ｐゴシック" pitchFamily="34" charset="-128"/>
              </a:defRPr>
            </a:lvl1pPr>
            <a:lvl2pPr marL="37931725" indent="-37474525" defTabSz="457200" eaLnBrk="0" hangingPunct="0">
              <a:defRPr>
                <a:solidFill>
                  <a:schemeClr val="tx1"/>
                </a:solidFill>
                <a:latin typeface="Arial" pitchFamily="34" charset="0"/>
                <a:ea typeface="ＭＳ Ｐゴシック" pitchFamily="34" charset="-128"/>
              </a:defRPr>
            </a:lvl2pPr>
            <a:lvl3pPr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eaLnBrk="0" hangingPunct="0">
              <a:defRPr>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200" b="1" smtClean="0">
                <a:solidFill>
                  <a:srgbClr val="000000"/>
                </a:solidFill>
              </a:rPr>
              <a:t>Registries for disease management</a:t>
            </a:r>
          </a:p>
        </p:txBody>
      </p:sp>
      <p:sp>
        <p:nvSpPr>
          <p:cNvPr id="64" name="Rectangle 63"/>
          <p:cNvSpPr>
            <a:spLocks noChangeArrowheads="1"/>
          </p:cNvSpPr>
          <p:nvPr/>
        </p:nvSpPr>
        <p:spPr bwMode="auto">
          <a:xfrm>
            <a:off x="6417733" y="3800475"/>
            <a:ext cx="2015067" cy="457200"/>
          </a:xfrm>
          <a:prstGeom prst="rect">
            <a:avLst/>
          </a:prstGeom>
          <a:solidFill>
            <a:srgbClr val="7CA1CE"/>
          </a:solidFill>
          <a:ln>
            <a:noFill/>
          </a:ln>
          <a:extLst>
            <a:ext uri="{91240B29-F687-4F45-9708-019B960494DF}">
              <a14:hiddenLine xmlns:a14="http://schemas.microsoft.com/office/drawing/2010/main" w="15875">
                <a:solidFill>
                  <a:srgbClr val="000000"/>
                </a:solidFill>
                <a:prstDash val="dash"/>
                <a:round/>
                <a:headEnd/>
                <a:tailEnd/>
              </a14:hiddenLine>
            </a:ext>
          </a:extLst>
        </p:spPr>
        <p:txBody>
          <a:bodyPr anchor="ctr"/>
          <a:lstStyle>
            <a:lvl1pPr defTabSz="457200" eaLnBrk="0" hangingPunct="0">
              <a:defRPr>
                <a:solidFill>
                  <a:schemeClr val="tx1"/>
                </a:solidFill>
                <a:latin typeface="Arial" pitchFamily="34" charset="0"/>
                <a:ea typeface="ＭＳ Ｐゴシック" pitchFamily="34" charset="-128"/>
              </a:defRPr>
            </a:lvl1pPr>
            <a:lvl2pPr marL="37931725" indent="-37474525" defTabSz="457200" eaLnBrk="0" hangingPunct="0">
              <a:defRPr>
                <a:solidFill>
                  <a:schemeClr val="tx1"/>
                </a:solidFill>
                <a:latin typeface="Arial" pitchFamily="34" charset="0"/>
                <a:ea typeface="ＭＳ Ｐゴシック" pitchFamily="34" charset="-128"/>
              </a:defRPr>
            </a:lvl2pPr>
            <a:lvl3pPr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eaLnBrk="0" hangingPunct="0">
              <a:defRPr>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200" b="1" smtClean="0">
                <a:solidFill>
                  <a:srgbClr val="000000"/>
                </a:solidFill>
              </a:rPr>
              <a:t>Evidenced based medicine </a:t>
            </a:r>
          </a:p>
        </p:txBody>
      </p:sp>
      <p:sp>
        <p:nvSpPr>
          <p:cNvPr id="65" name="Rectangle 64"/>
          <p:cNvSpPr>
            <a:spLocks noChangeArrowheads="1"/>
          </p:cNvSpPr>
          <p:nvPr/>
        </p:nvSpPr>
        <p:spPr bwMode="auto">
          <a:xfrm>
            <a:off x="6417733" y="2733675"/>
            <a:ext cx="2015067" cy="457200"/>
          </a:xfrm>
          <a:prstGeom prst="rect">
            <a:avLst/>
          </a:prstGeom>
          <a:solidFill>
            <a:schemeClr val="accent1"/>
          </a:solidFill>
          <a:ln>
            <a:noFill/>
          </a:ln>
          <a:extLst>
            <a:ext uri="{91240B29-F687-4F45-9708-019B960494DF}">
              <a14:hiddenLine xmlns:a14="http://schemas.microsoft.com/office/drawing/2010/main" w="15875">
                <a:solidFill>
                  <a:srgbClr val="000000"/>
                </a:solidFill>
                <a:prstDash val="dash"/>
                <a:round/>
                <a:headEnd/>
                <a:tailEnd/>
              </a14:hiddenLine>
            </a:ext>
          </a:extLst>
        </p:spPr>
        <p:txBody>
          <a:bodyPr anchor="ctr"/>
          <a:lstStyle>
            <a:lvl1pPr defTabSz="457200" eaLnBrk="0" hangingPunct="0">
              <a:defRPr>
                <a:solidFill>
                  <a:schemeClr val="tx1"/>
                </a:solidFill>
                <a:latin typeface="Arial" pitchFamily="34" charset="0"/>
                <a:ea typeface="ＭＳ Ｐゴシック" pitchFamily="34" charset="-128"/>
              </a:defRPr>
            </a:lvl1pPr>
            <a:lvl2pPr marL="37931725" indent="-37474525" defTabSz="457200" eaLnBrk="0" hangingPunct="0">
              <a:defRPr>
                <a:solidFill>
                  <a:schemeClr val="tx1"/>
                </a:solidFill>
                <a:latin typeface="Arial" pitchFamily="34" charset="0"/>
                <a:ea typeface="ＭＳ Ｐゴシック" pitchFamily="34" charset="-128"/>
              </a:defRPr>
            </a:lvl2pPr>
            <a:lvl3pPr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eaLnBrk="0" hangingPunct="0">
              <a:defRPr>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200" b="1" smtClean="0">
                <a:solidFill>
                  <a:srgbClr val="FFFFFF"/>
                </a:solidFill>
              </a:rPr>
              <a:t>Patient self management</a:t>
            </a:r>
          </a:p>
        </p:txBody>
      </p:sp>
      <p:sp>
        <p:nvSpPr>
          <p:cNvPr id="77" name="Rectangle 76"/>
          <p:cNvSpPr>
            <a:spLocks noChangeArrowheads="1"/>
          </p:cNvSpPr>
          <p:nvPr/>
        </p:nvSpPr>
        <p:spPr bwMode="auto">
          <a:xfrm>
            <a:off x="6417733" y="4940300"/>
            <a:ext cx="2015067" cy="457200"/>
          </a:xfrm>
          <a:prstGeom prst="rect">
            <a:avLst/>
          </a:prstGeom>
          <a:solidFill>
            <a:srgbClr val="BFD1E7"/>
          </a:solidFill>
          <a:ln>
            <a:noFill/>
          </a:ln>
          <a:extLst>
            <a:ext uri="{91240B29-F687-4F45-9708-019B960494DF}">
              <a14:hiddenLine xmlns:a14="http://schemas.microsoft.com/office/drawing/2010/main" w="15875">
                <a:solidFill>
                  <a:srgbClr val="000000"/>
                </a:solidFill>
                <a:prstDash val="dash"/>
                <a:round/>
                <a:headEnd/>
                <a:tailEnd/>
              </a14:hiddenLine>
            </a:ext>
          </a:extLst>
        </p:spPr>
        <p:txBody>
          <a:bodyPr anchor="ctr"/>
          <a:lstStyle>
            <a:lvl1pPr defTabSz="457200" eaLnBrk="0" hangingPunct="0">
              <a:defRPr>
                <a:solidFill>
                  <a:schemeClr val="tx1"/>
                </a:solidFill>
                <a:latin typeface="Arial" pitchFamily="34" charset="0"/>
                <a:ea typeface="ＭＳ Ｐゴシック" pitchFamily="34" charset="-128"/>
              </a:defRPr>
            </a:lvl1pPr>
            <a:lvl2pPr marL="37931725" indent="-37474525" defTabSz="457200" eaLnBrk="0" hangingPunct="0">
              <a:defRPr>
                <a:solidFill>
                  <a:schemeClr val="tx1"/>
                </a:solidFill>
                <a:latin typeface="Arial" pitchFamily="34" charset="0"/>
                <a:ea typeface="ＭＳ Ｐゴシック" pitchFamily="34" charset="-128"/>
              </a:defRPr>
            </a:lvl2pPr>
            <a:lvl3pPr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eaLnBrk="0" hangingPunct="0">
              <a:defRPr>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200" b="1" smtClean="0">
                <a:solidFill>
                  <a:srgbClr val="000000"/>
                </a:solidFill>
              </a:rPr>
              <a:t>Privacy &amp; security protections</a:t>
            </a:r>
            <a:r>
              <a:rPr lang="en-US" altLang="en-US" sz="1000" b="1" smtClean="0">
                <a:solidFill>
                  <a:srgbClr val="000000"/>
                </a:solidFill>
              </a:rPr>
              <a:t> </a:t>
            </a:r>
          </a:p>
        </p:txBody>
      </p:sp>
      <p:sp>
        <p:nvSpPr>
          <p:cNvPr id="78" name="Rectangle 77"/>
          <p:cNvSpPr>
            <a:spLocks noChangeArrowheads="1"/>
          </p:cNvSpPr>
          <p:nvPr/>
        </p:nvSpPr>
        <p:spPr bwMode="auto">
          <a:xfrm>
            <a:off x="6417733" y="3267075"/>
            <a:ext cx="2015067" cy="457200"/>
          </a:xfrm>
          <a:prstGeom prst="rect">
            <a:avLst/>
          </a:prstGeom>
          <a:solidFill>
            <a:srgbClr val="7CA1CE"/>
          </a:solidFill>
          <a:ln>
            <a:noFill/>
          </a:ln>
          <a:extLst>
            <a:ext uri="{91240B29-F687-4F45-9708-019B960494DF}">
              <a14:hiddenLine xmlns:a14="http://schemas.microsoft.com/office/drawing/2010/main" w="15875">
                <a:solidFill>
                  <a:srgbClr val="000000"/>
                </a:solidFill>
                <a:prstDash val="dash"/>
                <a:round/>
                <a:headEnd/>
                <a:tailEnd/>
              </a14:hiddenLine>
            </a:ext>
          </a:extLst>
        </p:spPr>
        <p:txBody>
          <a:bodyPr anchor="ctr"/>
          <a:lstStyle>
            <a:lvl1pPr defTabSz="457200" eaLnBrk="0" hangingPunct="0">
              <a:defRPr>
                <a:solidFill>
                  <a:schemeClr val="tx1"/>
                </a:solidFill>
                <a:latin typeface="Arial" pitchFamily="34" charset="0"/>
                <a:ea typeface="ＭＳ Ｐゴシック" pitchFamily="34" charset="-128"/>
              </a:defRPr>
            </a:lvl1pPr>
            <a:lvl2pPr marL="37931725" indent="-37474525" defTabSz="457200" eaLnBrk="0" hangingPunct="0">
              <a:defRPr>
                <a:solidFill>
                  <a:schemeClr val="tx1"/>
                </a:solidFill>
                <a:latin typeface="Arial" pitchFamily="34" charset="0"/>
                <a:ea typeface="ＭＳ Ｐゴシック" pitchFamily="34" charset="-128"/>
              </a:defRPr>
            </a:lvl2pPr>
            <a:lvl3pPr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eaLnBrk="0" hangingPunct="0">
              <a:defRPr>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200" b="1" smtClean="0">
                <a:solidFill>
                  <a:srgbClr val="000000"/>
                </a:solidFill>
              </a:rPr>
              <a:t>Care coordination</a:t>
            </a:r>
          </a:p>
        </p:txBody>
      </p:sp>
      <p:sp>
        <p:nvSpPr>
          <p:cNvPr id="47" name="Rectangle 46"/>
          <p:cNvSpPr>
            <a:spLocks noChangeArrowheads="1"/>
          </p:cNvSpPr>
          <p:nvPr/>
        </p:nvSpPr>
        <p:spPr bwMode="auto">
          <a:xfrm>
            <a:off x="4078819" y="4333878"/>
            <a:ext cx="2017183" cy="563563"/>
          </a:xfrm>
          <a:prstGeom prst="rect">
            <a:avLst/>
          </a:prstGeom>
          <a:solidFill>
            <a:srgbClr val="BFD1E7"/>
          </a:solidFill>
          <a:ln>
            <a:noFill/>
          </a:ln>
          <a:extLst>
            <a:ext uri="{91240B29-F687-4F45-9708-019B960494DF}">
              <a14:hiddenLine xmlns:a14="http://schemas.microsoft.com/office/drawing/2010/main" w="15875">
                <a:solidFill>
                  <a:srgbClr val="000000"/>
                </a:solidFill>
                <a:prstDash val="dash"/>
                <a:round/>
                <a:headEnd/>
                <a:tailEnd/>
              </a14:hiddenLine>
            </a:ext>
          </a:extLst>
        </p:spPr>
        <p:txBody>
          <a:bodyPr anchor="ctr"/>
          <a:lstStyle>
            <a:lvl1pPr defTabSz="457200" eaLnBrk="0" hangingPunct="0">
              <a:defRPr>
                <a:solidFill>
                  <a:schemeClr val="tx1"/>
                </a:solidFill>
                <a:latin typeface="Arial" pitchFamily="34" charset="0"/>
                <a:ea typeface="ＭＳ Ｐゴシック" pitchFamily="34" charset="-128"/>
              </a:defRPr>
            </a:lvl1pPr>
            <a:lvl2pPr marL="37931725" indent="-37474525" defTabSz="457200" eaLnBrk="0" hangingPunct="0">
              <a:defRPr>
                <a:solidFill>
                  <a:schemeClr val="tx1"/>
                </a:solidFill>
                <a:latin typeface="Arial" pitchFamily="34" charset="0"/>
                <a:ea typeface="ＭＳ Ｐゴシック" pitchFamily="34" charset="-128"/>
              </a:defRPr>
            </a:lvl2pPr>
            <a:lvl3pPr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eaLnBrk="0" hangingPunct="0">
              <a:defRPr>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200" b="1" smtClean="0">
                <a:solidFill>
                  <a:srgbClr val="000000"/>
                </a:solidFill>
              </a:rPr>
              <a:t>Structured data utilized  </a:t>
            </a:r>
          </a:p>
        </p:txBody>
      </p:sp>
      <p:sp>
        <p:nvSpPr>
          <p:cNvPr id="69" name="Rectangle 68"/>
          <p:cNvSpPr>
            <a:spLocks noChangeArrowheads="1"/>
          </p:cNvSpPr>
          <p:nvPr/>
        </p:nvSpPr>
        <p:spPr bwMode="auto">
          <a:xfrm>
            <a:off x="6417733" y="2120903"/>
            <a:ext cx="2015067" cy="536575"/>
          </a:xfrm>
          <a:prstGeom prst="rect">
            <a:avLst/>
          </a:prstGeom>
          <a:solidFill>
            <a:schemeClr val="accent1"/>
          </a:solidFill>
          <a:ln>
            <a:noFill/>
          </a:ln>
          <a:extLst>
            <a:ext uri="{91240B29-F687-4F45-9708-019B960494DF}">
              <a14:hiddenLine xmlns:a14="http://schemas.microsoft.com/office/drawing/2010/main" w="15875">
                <a:solidFill>
                  <a:srgbClr val="000000"/>
                </a:solidFill>
                <a:prstDash val="dash"/>
                <a:round/>
                <a:headEnd/>
                <a:tailEnd/>
              </a14:hiddenLine>
            </a:ext>
          </a:extLst>
        </p:spPr>
        <p:txBody>
          <a:bodyPr anchor="ctr"/>
          <a:lstStyle>
            <a:lvl1pPr defTabSz="457200" eaLnBrk="0" hangingPunct="0">
              <a:defRPr>
                <a:solidFill>
                  <a:schemeClr val="tx1"/>
                </a:solidFill>
                <a:latin typeface="Arial" pitchFamily="34" charset="0"/>
                <a:ea typeface="ＭＳ Ｐゴシック" pitchFamily="34" charset="-128"/>
              </a:defRPr>
            </a:lvl1pPr>
            <a:lvl2pPr marL="37931725" indent="-37474525" defTabSz="457200" eaLnBrk="0" hangingPunct="0">
              <a:defRPr>
                <a:solidFill>
                  <a:schemeClr val="tx1"/>
                </a:solidFill>
                <a:latin typeface="Arial" pitchFamily="34" charset="0"/>
                <a:ea typeface="ＭＳ Ｐゴシック" pitchFamily="34" charset="-128"/>
              </a:defRPr>
            </a:lvl2pPr>
            <a:lvl3pPr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eaLnBrk="0" hangingPunct="0">
              <a:defRPr>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200" b="1" smtClean="0">
                <a:solidFill>
                  <a:srgbClr val="FFFFFF"/>
                </a:solidFill>
              </a:rPr>
              <a:t>Data utilized to improve delivery and outcomes</a:t>
            </a:r>
          </a:p>
        </p:txBody>
      </p:sp>
      <p:sp>
        <p:nvSpPr>
          <p:cNvPr id="81" name="Rectangle 80"/>
          <p:cNvSpPr>
            <a:spLocks noChangeArrowheads="1"/>
          </p:cNvSpPr>
          <p:nvPr/>
        </p:nvSpPr>
        <p:spPr bwMode="auto">
          <a:xfrm>
            <a:off x="8754533" y="2120903"/>
            <a:ext cx="2015067" cy="536575"/>
          </a:xfrm>
          <a:prstGeom prst="rect">
            <a:avLst/>
          </a:prstGeom>
          <a:solidFill>
            <a:schemeClr val="accent1"/>
          </a:solidFill>
          <a:ln>
            <a:noFill/>
          </a:ln>
          <a:extLst>
            <a:ext uri="{91240B29-F687-4F45-9708-019B960494DF}">
              <a14:hiddenLine xmlns:a14="http://schemas.microsoft.com/office/drawing/2010/main" w="15875">
                <a:solidFill>
                  <a:srgbClr val="000000"/>
                </a:solidFill>
                <a:prstDash val="dash"/>
                <a:round/>
                <a:headEnd/>
                <a:tailEnd/>
              </a14:hiddenLine>
            </a:ext>
          </a:extLst>
        </p:spPr>
        <p:txBody>
          <a:bodyPr anchor="ctr"/>
          <a:lstStyle>
            <a:lvl1pPr defTabSz="457200" eaLnBrk="0" hangingPunct="0">
              <a:defRPr>
                <a:solidFill>
                  <a:schemeClr val="tx1"/>
                </a:solidFill>
                <a:latin typeface="Arial" pitchFamily="34" charset="0"/>
                <a:ea typeface="ＭＳ Ｐゴシック" pitchFamily="34" charset="-128"/>
              </a:defRPr>
            </a:lvl1pPr>
            <a:lvl2pPr marL="37931725" indent="-37474525" defTabSz="457200" eaLnBrk="0" hangingPunct="0">
              <a:defRPr>
                <a:solidFill>
                  <a:schemeClr val="tx1"/>
                </a:solidFill>
                <a:latin typeface="Arial" pitchFamily="34" charset="0"/>
                <a:ea typeface="ＭＳ Ｐゴシック" pitchFamily="34" charset="-128"/>
              </a:defRPr>
            </a:lvl2pPr>
            <a:lvl3pPr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eaLnBrk="0" hangingPunct="0">
              <a:defRPr>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200" b="1" smtClean="0">
                <a:solidFill>
                  <a:srgbClr val="FFFFFF"/>
                </a:solidFill>
              </a:rPr>
              <a:t>Data utilized to improve delivery and outcomes</a:t>
            </a:r>
          </a:p>
        </p:txBody>
      </p:sp>
      <p:sp>
        <p:nvSpPr>
          <p:cNvPr id="83" name="Rectangle 82"/>
          <p:cNvSpPr>
            <a:spLocks noChangeArrowheads="1"/>
          </p:cNvSpPr>
          <p:nvPr/>
        </p:nvSpPr>
        <p:spPr bwMode="auto">
          <a:xfrm>
            <a:off x="4078819" y="3800475"/>
            <a:ext cx="2017183" cy="457200"/>
          </a:xfrm>
          <a:prstGeom prst="rect">
            <a:avLst/>
          </a:prstGeom>
          <a:solidFill>
            <a:srgbClr val="7CA1CE"/>
          </a:solidFill>
          <a:ln>
            <a:noFill/>
          </a:ln>
          <a:extLst>
            <a:ext uri="{91240B29-F687-4F45-9708-019B960494DF}">
              <a14:hiddenLine xmlns:a14="http://schemas.microsoft.com/office/drawing/2010/main" w="15875">
                <a:solidFill>
                  <a:srgbClr val="000000"/>
                </a:solidFill>
                <a:prstDash val="dash"/>
                <a:round/>
                <a:headEnd/>
                <a:tailEnd/>
              </a14:hiddenLine>
            </a:ext>
          </a:extLst>
        </p:spPr>
        <p:txBody>
          <a:bodyPr anchor="ctr"/>
          <a:lstStyle>
            <a:lvl1pPr defTabSz="457200" eaLnBrk="0" hangingPunct="0">
              <a:defRPr>
                <a:solidFill>
                  <a:schemeClr val="tx1"/>
                </a:solidFill>
                <a:latin typeface="Arial" pitchFamily="34" charset="0"/>
                <a:ea typeface="ＭＳ Ｐゴシック" pitchFamily="34" charset="-128"/>
              </a:defRPr>
            </a:lvl1pPr>
            <a:lvl2pPr marL="37931725" indent="-37474525" defTabSz="457200" eaLnBrk="0" hangingPunct="0">
              <a:defRPr>
                <a:solidFill>
                  <a:schemeClr val="tx1"/>
                </a:solidFill>
                <a:latin typeface="Arial" pitchFamily="34" charset="0"/>
                <a:ea typeface="ＭＳ Ｐゴシック" pitchFamily="34" charset="-128"/>
              </a:defRPr>
            </a:lvl2pPr>
            <a:lvl3pPr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eaLnBrk="0" hangingPunct="0">
              <a:defRPr>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200" b="1" smtClean="0">
                <a:solidFill>
                  <a:srgbClr val="000000"/>
                </a:solidFill>
              </a:rPr>
              <a:t>Patient informed</a:t>
            </a:r>
          </a:p>
        </p:txBody>
      </p:sp>
      <p:sp>
        <p:nvSpPr>
          <p:cNvPr id="86" name="Rectangle 85"/>
          <p:cNvSpPr>
            <a:spLocks noChangeArrowheads="1"/>
          </p:cNvSpPr>
          <p:nvPr/>
        </p:nvSpPr>
        <p:spPr bwMode="auto">
          <a:xfrm>
            <a:off x="8754533" y="2733675"/>
            <a:ext cx="2015067" cy="503238"/>
          </a:xfrm>
          <a:prstGeom prst="rect">
            <a:avLst/>
          </a:prstGeom>
          <a:solidFill>
            <a:schemeClr val="accent1"/>
          </a:solidFill>
          <a:ln>
            <a:noFill/>
          </a:ln>
          <a:extLst>
            <a:ext uri="{91240B29-F687-4F45-9708-019B960494DF}">
              <a14:hiddenLine xmlns:a14="http://schemas.microsoft.com/office/drawing/2010/main" w="15875">
                <a:solidFill>
                  <a:srgbClr val="000000"/>
                </a:solidFill>
                <a:prstDash val="dash"/>
                <a:round/>
                <a:headEnd/>
                <a:tailEnd/>
              </a14:hiddenLine>
            </a:ext>
          </a:extLst>
        </p:spPr>
        <p:txBody>
          <a:bodyPr anchor="ctr"/>
          <a:lstStyle>
            <a:lvl1pPr defTabSz="457200" eaLnBrk="0" hangingPunct="0">
              <a:defRPr>
                <a:solidFill>
                  <a:schemeClr val="tx1"/>
                </a:solidFill>
                <a:latin typeface="Arial" pitchFamily="34" charset="0"/>
                <a:ea typeface="ＭＳ Ｐゴシック" pitchFamily="34" charset="-128"/>
              </a:defRPr>
            </a:lvl1pPr>
            <a:lvl2pPr marL="37931725" indent="-37474525" defTabSz="457200" eaLnBrk="0" hangingPunct="0">
              <a:defRPr>
                <a:solidFill>
                  <a:schemeClr val="tx1"/>
                </a:solidFill>
                <a:latin typeface="Arial" pitchFamily="34" charset="0"/>
                <a:ea typeface="ＭＳ Ｐゴシック" pitchFamily="34" charset="-128"/>
              </a:defRPr>
            </a:lvl2pPr>
            <a:lvl3pPr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eaLnBrk="0" hangingPunct="0">
              <a:defRPr>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200" b="1" smtClean="0">
                <a:solidFill>
                  <a:srgbClr val="FFFFFF"/>
                </a:solidFill>
              </a:rPr>
              <a:t>Patient engaged, community resources</a:t>
            </a:r>
          </a:p>
        </p:txBody>
      </p:sp>
      <p:sp>
        <p:nvSpPr>
          <p:cNvPr id="99" name="TextBox 98"/>
          <p:cNvSpPr txBox="1">
            <a:spLocks noChangeArrowheads="1"/>
          </p:cNvSpPr>
          <p:nvPr/>
        </p:nvSpPr>
        <p:spPr bwMode="auto">
          <a:xfrm>
            <a:off x="1828800" y="5626100"/>
            <a:ext cx="172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ea typeface="ＭＳ Ｐゴシック" pitchFamily="34" charset="-128"/>
              </a:defRPr>
            </a:lvl1pPr>
            <a:lvl2pPr marL="37931725" indent="-37474525" defTabSz="457200" eaLnBrk="0" hangingPunct="0">
              <a:defRPr>
                <a:solidFill>
                  <a:schemeClr val="tx1"/>
                </a:solidFill>
                <a:latin typeface="Arial" pitchFamily="34" charset="0"/>
                <a:ea typeface="ＭＳ Ｐゴシック" pitchFamily="34" charset="-128"/>
              </a:defRPr>
            </a:lvl2pPr>
            <a:lvl3pPr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eaLnBrk="0" hangingPunct="0">
              <a:defRPr>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600" b="1" smtClean="0">
                <a:solidFill>
                  <a:srgbClr val="000000"/>
                </a:solidFill>
              </a:rPr>
              <a:t>Stage 1 MU</a:t>
            </a:r>
          </a:p>
        </p:txBody>
      </p:sp>
      <p:sp>
        <p:nvSpPr>
          <p:cNvPr id="100" name="Rectangle 99"/>
          <p:cNvSpPr>
            <a:spLocks noChangeArrowheads="1"/>
          </p:cNvSpPr>
          <p:nvPr/>
        </p:nvSpPr>
        <p:spPr bwMode="auto">
          <a:xfrm>
            <a:off x="1744133" y="4943475"/>
            <a:ext cx="2015067" cy="457200"/>
          </a:xfrm>
          <a:prstGeom prst="rect">
            <a:avLst/>
          </a:prstGeom>
          <a:solidFill>
            <a:srgbClr val="BFD1E7"/>
          </a:solidFill>
          <a:ln>
            <a:noFill/>
          </a:ln>
          <a:extLst>
            <a:ext uri="{91240B29-F687-4F45-9708-019B960494DF}">
              <a14:hiddenLine xmlns:a14="http://schemas.microsoft.com/office/drawing/2010/main" w="15875">
                <a:solidFill>
                  <a:srgbClr val="000000"/>
                </a:solidFill>
                <a:prstDash val="dash"/>
                <a:round/>
                <a:headEnd/>
                <a:tailEnd/>
              </a14:hiddenLine>
            </a:ext>
          </a:extLst>
        </p:spPr>
        <p:txBody>
          <a:bodyPr anchor="ctr"/>
          <a:lstStyle>
            <a:lvl1pPr defTabSz="457200" eaLnBrk="0" hangingPunct="0">
              <a:defRPr>
                <a:solidFill>
                  <a:schemeClr val="tx1"/>
                </a:solidFill>
                <a:latin typeface="Arial" pitchFamily="34" charset="0"/>
                <a:ea typeface="ＭＳ Ｐゴシック" pitchFamily="34" charset="-128"/>
              </a:defRPr>
            </a:lvl1pPr>
            <a:lvl2pPr marL="37931725" indent="-37474525" defTabSz="457200" eaLnBrk="0" hangingPunct="0">
              <a:defRPr>
                <a:solidFill>
                  <a:schemeClr val="tx1"/>
                </a:solidFill>
                <a:latin typeface="Arial" pitchFamily="34" charset="0"/>
                <a:ea typeface="ＭＳ Ｐゴシック" pitchFamily="34" charset="-128"/>
              </a:defRPr>
            </a:lvl2pPr>
            <a:lvl3pPr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eaLnBrk="0" hangingPunct="0">
              <a:defRPr>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200" b="1" smtClean="0">
                <a:solidFill>
                  <a:srgbClr val="000000"/>
                </a:solidFill>
              </a:rPr>
              <a:t>Privacy &amp; security protections</a:t>
            </a:r>
            <a:r>
              <a:rPr lang="en-US" altLang="en-US" sz="1000" b="1" smtClean="0">
                <a:solidFill>
                  <a:srgbClr val="000000"/>
                </a:solidFill>
              </a:rPr>
              <a:t> </a:t>
            </a:r>
          </a:p>
        </p:txBody>
      </p:sp>
      <p:sp>
        <p:nvSpPr>
          <p:cNvPr id="101" name="Rectangle 100"/>
          <p:cNvSpPr>
            <a:spLocks noChangeArrowheads="1"/>
          </p:cNvSpPr>
          <p:nvPr/>
        </p:nvSpPr>
        <p:spPr bwMode="auto">
          <a:xfrm>
            <a:off x="1744133" y="4333878"/>
            <a:ext cx="2015067" cy="530225"/>
          </a:xfrm>
          <a:prstGeom prst="rect">
            <a:avLst/>
          </a:prstGeom>
          <a:solidFill>
            <a:srgbClr val="B6CBE4"/>
          </a:solidFill>
          <a:ln>
            <a:noFill/>
          </a:ln>
          <a:extLst>
            <a:ext uri="{91240B29-F687-4F45-9708-019B960494DF}">
              <a14:hiddenLine xmlns:a14="http://schemas.microsoft.com/office/drawing/2010/main" w="15875">
                <a:solidFill>
                  <a:srgbClr val="000000"/>
                </a:solidFill>
                <a:prstDash val="dash"/>
                <a:round/>
                <a:headEnd/>
                <a:tailEnd/>
              </a14:hiddenLine>
            </a:ext>
          </a:extLst>
        </p:spPr>
        <p:txBody>
          <a:bodyPr anchor="ctr"/>
          <a:lstStyle>
            <a:lvl1pPr defTabSz="457200" eaLnBrk="0" hangingPunct="0">
              <a:defRPr>
                <a:solidFill>
                  <a:schemeClr val="tx1"/>
                </a:solidFill>
                <a:latin typeface="Arial" pitchFamily="34" charset="0"/>
                <a:ea typeface="ＭＳ Ｐゴシック" pitchFamily="34" charset="-128"/>
              </a:defRPr>
            </a:lvl1pPr>
            <a:lvl2pPr marL="37931725" indent="-37474525" defTabSz="457200" eaLnBrk="0" hangingPunct="0">
              <a:defRPr>
                <a:solidFill>
                  <a:schemeClr val="tx1"/>
                </a:solidFill>
                <a:latin typeface="Arial" pitchFamily="34" charset="0"/>
                <a:ea typeface="ＭＳ Ｐゴシック" pitchFamily="34" charset="-128"/>
              </a:defRPr>
            </a:lvl2pPr>
            <a:lvl3pPr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eaLnBrk="0" hangingPunct="0">
              <a:defRPr>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200" b="1" smtClean="0">
                <a:solidFill>
                  <a:srgbClr val="000000"/>
                </a:solidFill>
              </a:rPr>
              <a:t>Basic EHR functionality, structured data</a:t>
            </a:r>
          </a:p>
        </p:txBody>
      </p:sp>
      <p:sp>
        <p:nvSpPr>
          <p:cNvPr id="34847" name="TextBox 124"/>
          <p:cNvSpPr txBox="1">
            <a:spLocks noChangeArrowheads="1"/>
          </p:cNvSpPr>
          <p:nvPr/>
        </p:nvSpPr>
        <p:spPr bwMode="auto">
          <a:xfrm>
            <a:off x="3621620" y="1471613"/>
            <a:ext cx="25950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ea typeface="ＭＳ Ｐゴシック" pitchFamily="34" charset="-128"/>
              </a:defRPr>
            </a:lvl1pPr>
            <a:lvl2pPr marL="37931725" indent="-37474525" defTabSz="457200" eaLnBrk="0" hangingPunct="0">
              <a:defRPr>
                <a:solidFill>
                  <a:schemeClr val="tx1"/>
                </a:solidFill>
                <a:latin typeface="Arial" pitchFamily="34" charset="0"/>
                <a:ea typeface="ＭＳ Ｐゴシック" pitchFamily="34" charset="-128"/>
              </a:defRPr>
            </a:lvl2pPr>
            <a:lvl3pPr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eaLnBrk="0" hangingPunct="0">
              <a:defRPr>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b="1" smtClean="0">
                <a:solidFill>
                  <a:srgbClr val="000000"/>
                </a:solidFill>
              </a:rPr>
              <a:t>Improve access to information</a:t>
            </a:r>
          </a:p>
        </p:txBody>
      </p:sp>
      <p:sp>
        <p:nvSpPr>
          <p:cNvPr id="120" name="Bent Arrow 119"/>
          <p:cNvSpPr>
            <a:spLocks noChangeArrowheads="1"/>
          </p:cNvSpPr>
          <p:nvPr/>
        </p:nvSpPr>
        <p:spPr bwMode="auto">
          <a:xfrm>
            <a:off x="711202" y="449263"/>
            <a:ext cx="7634817" cy="4799012"/>
          </a:xfrm>
          <a:custGeom>
            <a:avLst/>
            <a:gdLst>
              <a:gd name="T0" fmla="*/ 5474631 w 5726723"/>
              <a:gd name="T1" fmla="*/ 0 h 4798088"/>
              <a:gd name="T2" fmla="*/ 5474631 w 5726723"/>
              <a:gd name="T3" fmla="*/ 541032 h 4798088"/>
              <a:gd name="T4" fmla="*/ 138065 w 5726723"/>
              <a:gd name="T5" fmla="*/ 4798088 h 4798088"/>
              <a:gd name="T6" fmla="*/ 5726723 w 5726723"/>
              <a:gd name="T7" fmla="*/ 270516 h 4798088"/>
              <a:gd name="T8" fmla="*/ 3 60000 65536"/>
              <a:gd name="T9" fmla="*/ 1 60000 65536"/>
              <a:gd name="T10" fmla="*/ 1 60000 65536"/>
              <a:gd name="T11" fmla="*/ 0 60000 65536"/>
              <a:gd name="T12" fmla="*/ 0 w 5726723"/>
              <a:gd name="T13" fmla="*/ 0 h 4798088"/>
              <a:gd name="T14" fmla="*/ 5726723 w 5726723"/>
              <a:gd name="T15" fmla="*/ 4798088 h 4798088"/>
            </a:gdLst>
            <a:ahLst/>
            <a:cxnLst>
              <a:cxn ang="T8">
                <a:pos x="T0" y="T1"/>
              </a:cxn>
              <a:cxn ang="T9">
                <a:pos x="T2" y="T3"/>
              </a:cxn>
              <a:cxn ang="T10">
                <a:pos x="T4" y="T5"/>
              </a:cxn>
              <a:cxn ang="T11">
                <a:pos x="T6" y="T7"/>
              </a:cxn>
            </a:cxnLst>
            <a:rect l="T12" t="T13" r="T14" b="T15"/>
            <a:pathLst>
              <a:path w="5726723" h="4798088">
                <a:moveTo>
                  <a:pt x="0" y="4798088"/>
                </a:moveTo>
                <a:lnTo>
                  <a:pt x="0" y="4580999"/>
                </a:lnTo>
                <a:cubicBezTo>
                  <a:pt x="0" y="2124134"/>
                  <a:pt x="1991682" y="132452"/>
                  <a:pt x="4448546" y="132452"/>
                </a:cubicBezTo>
                <a:lnTo>
                  <a:pt x="5474631" y="132451"/>
                </a:lnTo>
                <a:lnTo>
                  <a:pt x="5474631" y="0"/>
                </a:lnTo>
                <a:lnTo>
                  <a:pt x="5726723" y="270516"/>
                </a:lnTo>
                <a:lnTo>
                  <a:pt x="5474631" y="541032"/>
                </a:lnTo>
                <a:lnTo>
                  <a:pt x="5474631" y="408581"/>
                </a:lnTo>
                <a:lnTo>
                  <a:pt x="4448547" y="408581"/>
                </a:lnTo>
                <a:lnTo>
                  <a:pt x="4448546" y="408581"/>
                </a:lnTo>
                <a:cubicBezTo>
                  <a:pt x="2144184" y="408581"/>
                  <a:pt x="276130" y="2276635"/>
                  <a:pt x="276130" y="4580997"/>
                </a:cubicBezTo>
                <a:lnTo>
                  <a:pt x="276130" y="4798088"/>
                </a:lnTo>
                <a:close/>
              </a:path>
            </a:pathLst>
          </a:custGeom>
          <a:gradFill rotWithShape="1">
            <a:gsLst>
              <a:gs pos="0">
                <a:schemeClr val="bg1"/>
              </a:gs>
              <a:gs pos="100000">
                <a:schemeClr val="folHlink"/>
              </a:gs>
            </a:gsLst>
            <a:lin ang="189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defTabSz="457200" fontAlgn="base">
              <a:spcBef>
                <a:spcPct val="0"/>
              </a:spcBef>
              <a:spcAft>
                <a:spcPct val="0"/>
              </a:spcAft>
              <a:defRPr/>
            </a:pPr>
            <a:endParaRPr lang="en-US" dirty="0">
              <a:solidFill>
                <a:srgbClr val="000000"/>
              </a:solidFill>
            </a:endParaRPr>
          </a:p>
        </p:txBody>
      </p:sp>
      <p:sp>
        <p:nvSpPr>
          <p:cNvPr id="154655" name="TextBox 125"/>
          <p:cNvSpPr txBox="1">
            <a:spLocks noChangeArrowheads="1"/>
          </p:cNvSpPr>
          <p:nvPr/>
        </p:nvSpPr>
        <p:spPr bwMode="auto">
          <a:xfrm>
            <a:off x="8398936" y="381000"/>
            <a:ext cx="2747433" cy="64135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ea typeface="ＭＳ Ｐゴシック" pitchFamily="34" charset="-128"/>
              </a:defRPr>
            </a:lvl1pPr>
            <a:lvl2pPr marL="37931725" indent="-37474525" defTabSz="457200" eaLnBrk="0" hangingPunct="0">
              <a:defRPr>
                <a:solidFill>
                  <a:schemeClr val="tx1"/>
                </a:solidFill>
                <a:latin typeface="Arial" pitchFamily="34" charset="0"/>
                <a:ea typeface="ＭＳ Ｐゴシック" pitchFamily="34" charset="-128"/>
              </a:defRPr>
            </a:lvl2pPr>
            <a:lvl3pPr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eaLnBrk="0" hangingPunct="0">
              <a:defRPr>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b="1" smtClean="0">
                <a:solidFill>
                  <a:srgbClr val="000000"/>
                </a:solidFill>
              </a:rPr>
              <a:t>Use information to transform</a:t>
            </a:r>
          </a:p>
        </p:txBody>
      </p:sp>
      <p:sp>
        <p:nvSpPr>
          <p:cNvPr id="34" name="Title 1"/>
          <p:cNvSpPr txBox="1">
            <a:spLocks/>
          </p:cNvSpPr>
          <p:nvPr/>
        </p:nvSpPr>
        <p:spPr>
          <a:xfrm>
            <a:off x="609600" y="274638"/>
            <a:ext cx="8229600" cy="715962"/>
          </a:xfrm>
          <a:prstGeom prst="rect">
            <a:avLst/>
          </a:prstGeom>
        </p:spPr>
        <p:txBody>
          <a:bodyPr anchor="ctr"/>
          <a:lstStyle>
            <a:lvl1pPr defTabSz="457200" eaLnBrk="0" hangingPunct="0">
              <a:defRPr>
                <a:solidFill>
                  <a:schemeClr val="tx1"/>
                </a:solidFill>
                <a:latin typeface="Arial" pitchFamily="34" charset="0"/>
                <a:ea typeface="ＭＳ Ｐゴシック" pitchFamily="34" charset="-128"/>
              </a:defRPr>
            </a:lvl1pPr>
            <a:lvl2pPr marL="37931725" indent="-37474525" defTabSz="457200" eaLnBrk="0" hangingPunct="0">
              <a:defRPr>
                <a:solidFill>
                  <a:schemeClr val="tx1"/>
                </a:solidFill>
                <a:latin typeface="Arial" pitchFamily="34" charset="0"/>
                <a:ea typeface="ＭＳ Ｐゴシック" pitchFamily="34" charset="-128"/>
              </a:defRPr>
            </a:lvl2pPr>
            <a:lvl3pPr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eaLnBrk="0" hangingPunct="0">
              <a:defRPr>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3000" b="1" smtClean="0">
                <a:solidFill>
                  <a:srgbClr val="000000"/>
                </a:solidFill>
                <a:latin typeface="Calibri" pitchFamily="34" charset="0"/>
              </a:rPr>
              <a:t>Meaningful</a:t>
            </a:r>
            <a:r>
              <a:rPr lang="en-US" altLang="en-US" sz="2800" b="1" smtClean="0">
                <a:solidFill>
                  <a:srgbClr val="000000"/>
                </a:solidFill>
                <a:latin typeface="Calibri" pitchFamily="34" charset="0"/>
              </a:rPr>
              <a:t> Use</a:t>
            </a:r>
          </a:p>
        </p:txBody>
      </p:sp>
      <p:sp>
        <p:nvSpPr>
          <p:cNvPr id="34845" name="TextBox 123"/>
          <p:cNvSpPr txBox="1">
            <a:spLocks noChangeArrowheads="1"/>
          </p:cNvSpPr>
          <p:nvPr/>
        </p:nvSpPr>
        <p:spPr bwMode="auto">
          <a:xfrm>
            <a:off x="1447802" y="2809878"/>
            <a:ext cx="25717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ea typeface="ＭＳ Ｐゴシック" pitchFamily="34" charset="-128"/>
              </a:defRPr>
            </a:lvl1pPr>
            <a:lvl2pPr marL="37931725" indent="-37474525" defTabSz="457200" eaLnBrk="0" hangingPunct="0">
              <a:defRPr>
                <a:solidFill>
                  <a:schemeClr val="tx1"/>
                </a:solidFill>
                <a:latin typeface="Arial" pitchFamily="34" charset="0"/>
                <a:ea typeface="ＭＳ Ｐゴシック" pitchFamily="34" charset="-128"/>
              </a:defRPr>
            </a:lvl2pPr>
            <a:lvl3pPr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eaLnBrk="0" hangingPunct="0">
              <a:defRPr>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b="1" dirty="0" smtClean="0">
                <a:solidFill>
                  <a:srgbClr val="000000"/>
                </a:solidFill>
              </a:rPr>
              <a:t>Utilize technology to gather information</a:t>
            </a:r>
          </a:p>
        </p:txBody>
      </p:sp>
    </p:spTree>
    <p:extLst>
      <p:ext uri="{BB962C8B-B14F-4D97-AF65-F5344CB8AC3E}">
        <p14:creationId xmlns:p14="http://schemas.microsoft.com/office/powerpoint/2010/main" val="26939068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4845"/>
                                        </p:tgtEl>
                                        <p:attrNameLst>
                                          <p:attrName>style.visibility</p:attrName>
                                        </p:attrNameLst>
                                      </p:cBhvr>
                                      <p:to>
                                        <p:strVal val="visible"/>
                                      </p:to>
                                    </p:set>
                                    <p:anim calcmode="lin" valueType="num">
                                      <p:cBhvr additive="base">
                                        <p:cTn id="19" dur="500" fill="hold"/>
                                        <p:tgtEl>
                                          <p:spTgt spid="34845"/>
                                        </p:tgtEl>
                                        <p:attrNameLst>
                                          <p:attrName>ppt_x</p:attrName>
                                        </p:attrNameLst>
                                      </p:cBhvr>
                                      <p:tavLst>
                                        <p:tav tm="0">
                                          <p:val>
                                            <p:strVal val="#ppt_x"/>
                                          </p:val>
                                        </p:tav>
                                        <p:tav tm="100000">
                                          <p:val>
                                            <p:strVal val="#ppt_x"/>
                                          </p:val>
                                        </p:tav>
                                      </p:tavLst>
                                    </p:anim>
                                    <p:anim calcmode="lin" valueType="num">
                                      <p:cBhvr additive="base">
                                        <p:cTn id="20" dur="500" fill="hold"/>
                                        <p:tgtEl>
                                          <p:spTgt spid="3484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additive="base">
                                        <p:cTn id="29" dur="500" fill="hold"/>
                                        <p:tgtEl>
                                          <p:spTgt spid="56"/>
                                        </p:tgtEl>
                                        <p:attrNameLst>
                                          <p:attrName>ppt_x</p:attrName>
                                        </p:attrNameLst>
                                      </p:cBhvr>
                                      <p:tavLst>
                                        <p:tav tm="0">
                                          <p:val>
                                            <p:strVal val="#ppt_x"/>
                                          </p:val>
                                        </p:tav>
                                        <p:tav tm="100000">
                                          <p:val>
                                            <p:strVal val="#ppt_x"/>
                                          </p:val>
                                        </p:tav>
                                      </p:tavLst>
                                    </p:anim>
                                    <p:anim calcmode="lin" valueType="num">
                                      <p:cBhvr additive="base">
                                        <p:cTn id="30" dur="500" fill="hold"/>
                                        <p:tgtEl>
                                          <p:spTgt spid="5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anim calcmode="lin" valueType="num">
                                      <p:cBhvr additive="base">
                                        <p:cTn id="33" dur="500" fill="hold"/>
                                        <p:tgtEl>
                                          <p:spTgt spid="57"/>
                                        </p:tgtEl>
                                        <p:attrNameLst>
                                          <p:attrName>ppt_x</p:attrName>
                                        </p:attrNameLst>
                                      </p:cBhvr>
                                      <p:tavLst>
                                        <p:tav tm="0">
                                          <p:val>
                                            <p:strVal val="#ppt_x"/>
                                          </p:val>
                                        </p:tav>
                                        <p:tav tm="100000">
                                          <p:val>
                                            <p:strVal val="#ppt_x"/>
                                          </p:val>
                                        </p:tav>
                                      </p:tavLst>
                                    </p:anim>
                                    <p:anim calcmode="lin" valueType="num">
                                      <p:cBhvr additive="base">
                                        <p:cTn id="34" dur="500" fill="hold"/>
                                        <p:tgtEl>
                                          <p:spTgt spid="5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ppt_x"/>
                                          </p:val>
                                        </p:tav>
                                        <p:tav tm="100000">
                                          <p:val>
                                            <p:strVal val="#ppt_x"/>
                                          </p:val>
                                        </p:tav>
                                      </p:tavLst>
                                    </p:anim>
                                    <p:anim calcmode="lin" valueType="num">
                                      <p:cBhvr additive="base">
                                        <p:cTn id="42" dur="500" fill="hold"/>
                                        <p:tgtEl>
                                          <p:spTgt spid="8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4847"/>
                                        </p:tgtEl>
                                        <p:attrNameLst>
                                          <p:attrName>style.visibility</p:attrName>
                                        </p:attrNameLst>
                                      </p:cBhvr>
                                      <p:to>
                                        <p:strVal val="visible"/>
                                      </p:to>
                                    </p:set>
                                    <p:anim calcmode="lin" valueType="num">
                                      <p:cBhvr additive="base">
                                        <p:cTn id="45" dur="500" fill="hold"/>
                                        <p:tgtEl>
                                          <p:spTgt spid="34847"/>
                                        </p:tgtEl>
                                        <p:attrNameLst>
                                          <p:attrName>ppt_x</p:attrName>
                                        </p:attrNameLst>
                                      </p:cBhvr>
                                      <p:tavLst>
                                        <p:tav tm="0">
                                          <p:val>
                                            <p:strVal val="#ppt_x"/>
                                          </p:val>
                                        </p:tav>
                                        <p:tav tm="100000">
                                          <p:val>
                                            <p:strVal val="#ppt_x"/>
                                          </p:val>
                                        </p:tav>
                                      </p:tavLst>
                                    </p:anim>
                                    <p:anim calcmode="lin" valueType="num">
                                      <p:cBhvr additive="base">
                                        <p:cTn id="46" dur="500" fill="hold"/>
                                        <p:tgtEl>
                                          <p:spTgt spid="34847"/>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anim calcmode="lin" valueType="num">
                                      <p:cBhvr additive="base">
                                        <p:cTn id="55" dur="500" fill="hold"/>
                                        <p:tgtEl>
                                          <p:spTgt spid="63"/>
                                        </p:tgtEl>
                                        <p:attrNameLst>
                                          <p:attrName>ppt_x</p:attrName>
                                        </p:attrNameLst>
                                      </p:cBhvr>
                                      <p:tavLst>
                                        <p:tav tm="0">
                                          <p:val>
                                            <p:strVal val="#ppt_x"/>
                                          </p:val>
                                        </p:tav>
                                        <p:tav tm="100000">
                                          <p:val>
                                            <p:strVal val="#ppt_x"/>
                                          </p:val>
                                        </p:tav>
                                      </p:tavLst>
                                    </p:anim>
                                    <p:anim calcmode="lin" valueType="num">
                                      <p:cBhvr additive="base">
                                        <p:cTn id="56" dur="500" fill="hold"/>
                                        <p:tgtEl>
                                          <p:spTgt spid="6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additive="base">
                                        <p:cTn id="59" dur="500" fill="hold"/>
                                        <p:tgtEl>
                                          <p:spTgt spid="64"/>
                                        </p:tgtEl>
                                        <p:attrNameLst>
                                          <p:attrName>ppt_x</p:attrName>
                                        </p:attrNameLst>
                                      </p:cBhvr>
                                      <p:tavLst>
                                        <p:tav tm="0">
                                          <p:val>
                                            <p:strVal val="#ppt_x"/>
                                          </p:val>
                                        </p:tav>
                                        <p:tav tm="100000">
                                          <p:val>
                                            <p:strVal val="#ppt_x"/>
                                          </p:val>
                                        </p:tav>
                                      </p:tavLst>
                                    </p:anim>
                                    <p:anim calcmode="lin" valueType="num">
                                      <p:cBhvr additive="base">
                                        <p:cTn id="60" dur="500" fill="hold"/>
                                        <p:tgtEl>
                                          <p:spTgt spid="6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cBhvr additive="base">
                                        <p:cTn id="63" dur="500" fill="hold"/>
                                        <p:tgtEl>
                                          <p:spTgt spid="65"/>
                                        </p:tgtEl>
                                        <p:attrNameLst>
                                          <p:attrName>ppt_x</p:attrName>
                                        </p:attrNameLst>
                                      </p:cBhvr>
                                      <p:tavLst>
                                        <p:tav tm="0">
                                          <p:val>
                                            <p:strVal val="#ppt_x"/>
                                          </p:val>
                                        </p:tav>
                                        <p:tav tm="100000">
                                          <p:val>
                                            <p:strVal val="#ppt_x"/>
                                          </p:val>
                                        </p:tav>
                                      </p:tavLst>
                                    </p:anim>
                                    <p:anim calcmode="lin" valueType="num">
                                      <p:cBhvr additive="base">
                                        <p:cTn id="64" dur="500" fill="hold"/>
                                        <p:tgtEl>
                                          <p:spTgt spid="6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77"/>
                                        </p:tgtEl>
                                        <p:attrNameLst>
                                          <p:attrName>style.visibility</p:attrName>
                                        </p:attrNameLst>
                                      </p:cBhvr>
                                      <p:to>
                                        <p:strVal val="visible"/>
                                      </p:to>
                                    </p:set>
                                    <p:anim calcmode="lin" valueType="num">
                                      <p:cBhvr additive="base">
                                        <p:cTn id="67" dur="500" fill="hold"/>
                                        <p:tgtEl>
                                          <p:spTgt spid="77"/>
                                        </p:tgtEl>
                                        <p:attrNameLst>
                                          <p:attrName>ppt_x</p:attrName>
                                        </p:attrNameLst>
                                      </p:cBhvr>
                                      <p:tavLst>
                                        <p:tav tm="0">
                                          <p:val>
                                            <p:strVal val="#ppt_x"/>
                                          </p:val>
                                        </p:tav>
                                        <p:tav tm="100000">
                                          <p:val>
                                            <p:strVal val="#ppt_x"/>
                                          </p:val>
                                        </p:tav>
                                      </p:tavLst>
                                    </p:anim>
                                    <p:anim calcmode="lin" valueType="num">
                                      <p:cBhvr additive="base">
                                        <p:cTn id="68" dur="500" fill="hold"/>
                                        <p:tgtEl>
                                          <p:spTgt spid="7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additive="base">
                                        <p:cTn id="71" dur="500" fill="hold"/>
                                        <p:tgtEl>
                                          <p:spTgt spid="78"/>
                                        </p:tgtEl>
                                        <p:attrNameLst>
                                          <p:attrName>ppt_x</p:attrName>
                                        </p:attrNameLst>
                                      </p:cBhvr>
                                      <p:tavLst>
                                        <p:tav tm="0">
                                          <p:val>
                                            <p:strVal val="#ppt_x"/>
                                          </p:val>
                                        </p:tav>
                                        <p:tav tm="100000">
                                          <p:val>
                                            <p:strVal val="#ppt_x"/>
                                          </p:val>
                                        </p:tav>
                                      </p:tavLst>
                                    </p:anim>
                                    <p:anim calcmode="lin" valueType="num">
                                      <p:cBhvr additive="base">
                                        <p:cTn id="72" dur="500" fill="hold"/>
                                        <p:tgtEl>
                                          <p:spTgt spid="7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9"/>
                                        </p:tgtEl>
                                        <p:attrNameLst>
                                          <p:attrName>style.visibility</p:attrName>
                                        </p:attrNameLst>
                                      </p:cBhvr>
                                      <p:to>
                                        <p:strVal val="visible"/>
                                      </p:to>
                                    </p:set>
                                    <p:anim calcmode="lin" valueType="num">
                                      <p:cBhvr additive="base">
                                        <p:cTn id="75" dur="500" fill="hold"/>
                                        <p:tgtEl>
                                          <p:spTgt spid="69"/>
                                        </p:tgtEl>
                                        <p:attrNameLst>
                                          <p:attrName>ppt_x</p:attrName>
                                        </p:attrNameLst>
                                      </p:cBhvr>
                                      <p:tavLst>
                                        <p:tav tm="0">
                                          <p:val>
                                            <p:strVal val="#ppt_x"/>
                                          </p:val>
                                        </p:tav>
                                        <p:tav tm="100000">
                                          <p:val>
                                            <p:strVal val="#ppt_x"/>
                                          </p:val>
                                        </p:tav>
                                      </p:tavLst>
                                    </p:anim>
                                    <p:anim calcmode="lin" valueType="num">
                                      <p:cBhvr additive="base">
                                        <p:cTn id="76"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500" fill="hold"/>
                                        <p:tgtEl>
                                          <p:spTgt spid="8"/>
                                        </p:tgtEl>
                                        <p:attrNameLst>
                                          <p:attrName>ppt_x</p:attrName>
                                        </p:attrNameLst>
                                      </p:cBhvr>
                                      <p:tavLst>
                                        <p:tav tm="0">
                                          <p:val>
                                            <p:strVal val="#ppt_x"/>
                                          </p:val>
                                        </p:tav>
                                        <p:tav tm="100000">
                                          <p:val>
                                            <p:strVal val="#ppt_x"/>
                                          </p:val>
                                        </p:tav>
                                      </p:tavLst>
                                    </p:anim>
                                    <p:anim calcmode="lin" valueType="num">
                                      <p:cBhvr additive="base">
                                        <p:cTn id="82" dur="500" fill="hold"/>
                                        <p:tgtEl>
                                          <p:spTgt spid="8"/>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anim calcmode="lin" valueType="num">
                                      <p:cBhvr additive="base">
                                        <p:cTn id="85" dur="500" fill="hold"/>
                                        <p:tgtEl>
                                          <p:spTgt spid="49"/>
                                        </p:tgtEl>
                                        <p:attrNameLst>
                                          <p:attrName>ppt_x</p:attrName>
                                        </p:attrNameLst>
                                      </p:cBhvr>
                                      <p:tavLst>
                                        <p:tav tm="0">
                                          <p:val>
                                            <p:strVal val="#ppt_x"/>
                                          </p:val>
                                        </p:tav>
                                        <p:tav tm="100000">
                                          <p:val>
                                            <p:strVal val="#ppt_x"/>
                                          </p:val>
                                        </p:tav>
                                      </p:tavLst>
                                    </p:anim>
                                    <p:anim calcmode="lin" valueType="num">
                                      <p:cBhvr additive="base">
                                        <p:cTn id="86" dur="500" fill="hold"/>
                                        <p:tgtEl>
                                          <p:spTgt spid="49"/>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ppt_x"/>
                                          </p:val>
                                        </p:tav>
                                        <p:tav tm="100000">
                                          <p:val>
                                            <p:strVal val="#ppt_x"/>
                                          </p:val>
                                        </p:tav>
                                      </p:tavLst>
                                    </p:anim>
                                    <p:anim calcmode="lin" valueType="num">
                                      <p:cBhvr additive="base">
                                        <p:cTn id="90" dur="500" fill="hold"/>
                                        <p:tgtEl>
                                          <p:spTgt spid="5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additive="base">
                                        <p:cTn id="93" dur="500" fill="hold"/>
                                        <p:tgtEl>
                                          <p:spTgt spid="54"/>
                                        </p:tgtEl>
                                        <p:attrNameLst>
                                          <p:attrName>ppt_x</p:attrName>
                                        </p:attrNameLst>
                                      </p:cBhvr>
                                      <p:tavLst>
                                        <p:tav tm="0">
                                          <p:val>
                                            <p:strVal val="#ppt_x"/>
                                          </p:val>
                                        </p:tav>
                                        <p:tav tm="100000">
                                          <p:val>
                                            <p:strVal val="#ppt_x"/>
                                          </p:val>
                                        </p:tav>
                                      </p:tavLst>
                                    </p:anim>
                                    <p:anim calcmode="lin" valueType="num">
                                      <p:cBhvr additive="base">
                                        <p:cTn id="94" dur="500" fill="hold"/>
                                        <p:tgtEl>
                                          <p:spTgt spid="5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74"/>
                                        </p:tgtEl>
                                        <p:attrNameLst>
                                          <p:attrName>style.visibility</p:attrName>
                                        </p:attrNameLst>
                                      </p:cBhvr>
                                      <p:to>
                                        <p:strVal val="visible"/>
                                      </p:to>
                                    </p:set>
                                    <p:anim calcmode="lin" valueType="num">
                                      <p:cBhvr additive="base">
                                        <p:cTn id="97" dur="500" fill="hold"/>
                                        <p:tgtEl>
                                          <p:spTgt spid="74"/>
                                        </p:tgtEl>
                                        <p:attrNameLst>
                                          <p:attrName>ppt_x</p:attrName>
                                        </p:attrNameLst>
                                      </p:cBhvr>
                                      <p:tavLst>
                                        <p:tav tm="0">
                                          <p:val>
                                            <p:strVal val="#ppt_x"/>
                                          </p:val>
                                        </p:tav>
                                        <p:tav tm="100000">
                                          <p:val>
                                            <p:strVal val="#ppt_x"/>
                                          </p:val>
                                        </p:tav>
                                      </p:tavLst>
                                    </p:anim>
                                    <p:anim calcmode="lin" valueType="num">
                                      <p:cBhvr additive="base">
                                        <p:cTn id="98" dur="500" fill="hold"/>
                                        <p:tgtEl>
                                          <p:spTgt spid="74"/>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 calcmode="lin" valueType="num">
                                      <p:cBhvr additive="base">
                                        <p:cTn id="101" dur="500" fill="hold"/>
                                        <p:tgtEl>
                                          <p:spTgt spid="82"/>
                                        </p:tgtEl>
                                        <p:attrNameLst>
                                          <p:attrName>ppt_x</p:attrName>
                                        </p:attrNameLst>
                                      </p:cBhvr>
                                      <p:tavLst>
                                        <p:tav tm="0">
                                          <p:val>
                                            <p:strVal val="#ppt_x"/>
                                          </p:val>
                                        </p:tav>
                                        <p:tav tm="100000">
                                          <p:val>
                                            <p:strVal val="#ppt_x"/>
                                          </p:val>
                                        </p:tav>
                                      </p:tavLst>
                                    </p:anim>
                                    <p:anim calcmode="lin" valueType="num">
                                      <p:cBhvr additive="base">
                                        <p:cTn id="102" dur="500" fill="hold"/>
                                        <p:tgtEl>
                                          <p:spTgt spid="82"/>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95"/>
                                        </p:tgtEl>
                                        <p:attrNameLst>
                                          <p:attrName>style.visibility</p:attrName>
                                        </p:attrNameLst>
                                      </p:cBhvr>
                                      <p:to>
                                        <p:strVal val="visible"/>
                                      </p:to>
                                    </p:set>
                                    <p:anim calcmode="lin" valueType="num">
                                      <p:cBhvr additive="base">
                                        <p:cTn id="105" dur="500" fill="hold"/>
                                        <p:tgtEl>
                                          <p:spTgt spid="95"/>
                                        </p:tgtEl>
                                        <p:attrNameLst>
                                          <p:attrName>ppt_x</p:attrName>
                                        </p:attrNameLst>
                                      </p:cBhvr>
                                      <p:tavLst>
                                        <p:tav tm="0">
                                          <p:val>
                                            <p:strVal val="#ppt_x"/>
                                          </p:val>
                                        </p:tav>
                                        <p:tav tm="100000">
                                          <p:val>
                                            <p:strVal val="#ppt_x"/>
                                          </p:val>
                                        </p:tav>
                                      </p:tavLst>
                                    </p:anim>
                                    <p:anim calcmode="lin" valueType="num">
                                      <p:cBhvr additive="base">
                                        <p:cTn id="106" dur="500" fill="hold"/>
                                        <p:tgtEl>
                                          <p:spTgt spid="95"/>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additive="base">
                                        <p:cTn id="109" dur="500" fill="hold"/>
                                        <p:tgtEl>
                                          <p:spTgt spid="81"/>
                                        </p:tgtEl>
                                        <p:attrNameLst>
                                          <p:attrName>ppt_x</p:attrName>
                                        </p:attrNameLst>
                                      </p:cBhvr>
                                      <p:tavLst>
                                        <p:tav tm="0">
                                          <p:val>
                                            <p:strVal val="#ppt_x"/>
                                          </p:val>
                                        </p:tav>
                                        <p:tav tm="100000">
                                          <p:val>
                                            <p:strVal val="#ppt_x"/>
                                          </p:val>
                                        </p:tav>
                                      </p:tavLst>
                                    </p:anim>
                                    <p:anim calcmode="lin" valueType="num">
                                      <p:cBhvr additive="base">
                                        <p:cTn id="110" dur="500" fill="hold"/>
                                        <p:tgtEl>
                                          <p:spTgt spid="81"/>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86"/>
                                        </p:tgtEl>
                                        <p:attrNameLst>
                                          <p:attrName>style.visibility</p:attrName>
                                        </p:attrNameLst>
                                      </p:cBhvr>
                                      <p:to>
                                        <p:strVal val="visible"/>
                                      </p:to>
                                    </p:set>
                                    <p:anim calcmode="lin" valueType="num">
                                      <p:cBhvr additive="base">
                                        <p:cTn id="113" dur="500" fill="hold"/>
                                        <p:tgtEl>
                                          <p:spTgt spid="86"/>
                                        </p:tgtEl>
                                        <p:attrNameLst>
                                          <p:attrName>ppt_x</p:attrName>
                                        </p:attrNameLst>
                                      </p:cBhvr>
                                      <p:tavLst>
                                        <p:tav tm="0">
                                          <p:val>
                                            <p:strVal val="#ppt_x"/>
                                          </p:val>
                                        </p:tav>
                                        <p:tav tm="100000">
                                          <p:val>
                                            <p:strVal val="#ppt_x"/>
                                          </p:val>
                                        </p:tav>
                                      </p:tavLst>
                                    </p:anim>
                                    <p:anim calcmode="lin" valueType="num">
                                      <p:cBhvr additive="base">
                                        <p:cTn id="114"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49" grpId="0" animBg="1"/>
      <p:bldP spid="50" grpId="0" animBg="1"/>
      <p:bldP spid="54" grpId="0" animBg="1"/>
      <p:bldP spid="56" grpId="0" animBg="1"/>
      <p:bldP spid="57" grpId="0" animBg="1"/>
      <p:bldP spid="74" grpId="0" animBg="1"/>
      <p:bldP spid="82" grpId="0" animBg="1"/>
      <p:bldP spid="95" grpId="0" animBg="1"/>
      <p:bldP spid="63" grpId="0" animBg="1"/>
      <p:bldP spid="64" grpId="0" animBg="1"/>
      <p:bldP spid="65" grpId="0" animBg="1"/>
      <p:bldP spid="77" grpId="0" animBg="1"/>
      <p:bldP spid="78" grpId="0" animBg="1"/>
      <p:bldP spid="47" grpId="0" animBg="1"/>
      <p:bldP spid="69" grpId="0" animBg="1"/>
      <p:bldP spid="81" grpId="0" animBg="1"/>
      <p:bldP spid="83" grpId="0" animBg="1"/>
      <p:bldP spid="86" grpId="0" animBg="1"/>
      <p:bldP spid="99" grpId="0"/>
      <p:bldP spid="100" grpId="0" animBg="1"/>
      <p:bldP spid="101" grpId="0" animBg="1"/>
      <p:bldP spid="34847" grpId="0"/>
      <p:bldP spid="348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2144" y="763479"/>
            <a:ext cx="6510420" cy="1325563"/>
          </a:xfrm>
        </p:spPr>
        <p:txBody>
          <a:bodyPr>
            <a:normAutofit/>
          </a:bodyPr>
          <a:lstStyle/>
          <a:p>
            <a:pPr algn="ctr"/>
            <a:r>
              <a:rPr lang="en-US" sz="6000" b="1" dirty="0">
                <a:solidFill>
                  <a:schemeClr val="tx2"/>
                </a:solidFill>
              </a:rPr>
              <a:t>Pryor's Rules</a:t>
            </a:r>
          </a:p>
        </p:txBody>
      </p:sp>
      <p:sp>
        <p:nvSpPr>
          <p:cNvPr id="3" name="Content Placeholder 2"/>
          <p:cNvSpPr>
            <a:spLocks noGrp="1"/>
          </p:cNvSpPr>
          <p:nvPr>
            <p:ph idx="1"/>
          </p:nvPr>
        </p:nvSpPr>
        <p:spPr>
          <a:xfrm>
            <a:off x="5730843" y="3003252"/>
            <a:ext cx="5613903" cy="3433762"/>
          </a:xfrm>
        </p:spPr>
        <p:txBody>
          <a:bodyPr>
            <a:normAutofit/>
          </a:bodyPr>
          <a:lstStyle/>
          <a:p>
            <a:pPr marL="0" indent="0" algn="ctr">
              <a:buNone/>
            </a:pPr>
            <a:r>
              <a:rPr lang="en-US" sz="4400" dirty="0"/>
              <a:t>“Capture it all, </a:t>
            </a:r>
            <a:endParaRPr lang="en-US" sz="4400" dirty="0" smtClean="0"/>
          </a:p>
          <a:p>
            <a:pPr marL="0" indent="0" algn="ctr">
              <a:buNone/>
            </a:pPr>
            <a:r>
              <a:rPr lang="en-US" sz="4400" dirty="0" smtClean="0"/>
              <a:t>we'll </a:t>
            </a:r>
            <a:r>
              <a:rPr lang="en-US" sz="4400" dirty="0"/>
              <a:t>sort it out later,”</a:t>
            </a:r>
          </a:p>
        </p:txBody>
      </p:sp>
      <p:pic>
        <p:nvPicPr>
          <p:cNvPr id="9218" name="Picture 2" descr="An external file that holds a picture, illustration, etc.&#10;Object name is amiajnl-2011-000278inf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6293" y="355019"/>
            <a:ext cx="3947087" cy="5985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703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mi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mia">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mia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mia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mia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mia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mia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mia 6">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mia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mia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mia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mia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mia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TC104033937[[fn=Vapor Trail]]</Template>
  <TotalTime>2330</TotalTime>
  <Words>2695</Words>
  <Application>Microsoft Office PowerPoint</Application>
  <PresentationFormat>Widescreen</PresentationFormat>
  <Paragraphs>405</Paragraphs>
  <Slides>47</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47</vt:i4>
      </vt:variant>
    </vt:vector>
  </HeadingPairs>
  <TitlesOfParts>
    <vt:vector size="57" baseType="lpstr">
      <vt:lpstr>ＭＳ Ｐゴシック</vt:lpstr>
      <vt:lpstr>Arial</vt:lpstr>
      <vt:lpstr>Calibri</vt:lpstr>
      <vt:lpstr>Calibri Light</vt:lpstr>
      <vt:lpstr>Courier New</vt:lpstr>
      <vt:lpstr>Dauphin</vt:lpstr>
      <vt:lpstr>Helvetica</vt:lpstr>
      <vt:lpstr>Times New Roman</vt:lpstr>
      <vt:lpstr>Office Theme</vt:lpstr>
      <vt:lpstr>amia</vt:lpstr>
      <vt:lpstr>The Place of Informatics  in Modern Medicine</vt:lpstr>
      <vt:lpstr>50 years of excellence</vt:lpstr>
      <vt:lpstr>The following candidates also took the EHR test but failed:</vt:lpstr>
      <vt:lpstr>Grand challenges of health care informatics  in the 21st century</vt:lpstr>
      <vt:lpstr>Making EHR patient centered</vt:lpstr>
      <vt:lpstr>Successes and setbacks of health informatics</vt:lpstr>
      <vt:lpstr>Impact of health IT</vt:lpstr>
      <vt:lpstr>PowerPoint Presentation</vt:lpstr>
      <vt:lpstr>Pryor's Rules</vt:lpstr>
      <vt:lpstr>Examples of alternative analytics</vt:lpstr>
      <vt:lpstr>Limitless possibilities</vt:lpstr>
      <vt:lpstr>PowerPoint Presentation</vt:lpstr>
      <vt:lpstr>Right to receive personal health information</vt:lpstr>
      <vt:lpstr>PowerPoint Presentation</vt:lpstr>
      <vt:lpstr>RWJF</vt:lpstr>
      <vt:lpstr>Discovery and innovation</vt:lpstr>
      <vt:lpstr>Propellant                     Recognition of  Public Health Needs</vt:lpstr>
      <vt:lpstr>Propellant                       Learning from nature</vt:lpstr>
      <vt:lpstr>The best of both worlds: biomedical research innovation</vt:lpstr>
      <vt:lpstr>Schinazi’s Laboratory of Biochemical Pharmacology</vt:lpstr>
      <vt:lpstr>PowerPoint Presentation</vt:lpstr>
      <vt:lpstr>Median survival for the Cystic Fibrosis registry population in the United States</vt:lpstr>
      <vt:lpstr>Picking up the trash and reducing waste</vt:lpstr>
      <vt:lpstr>PowerPoint Presentation</vt:lpstr>
      <vt:lpstr>PowerPoint Presentation</vt:lpstr>
      <vt:lpstr>Eroom’s Law in pharmaceutical R&amp;D</vt:lpstr>
      <vt:lpstr>PowerPoint Presentation</vt:lpstr>
      <vt:lpstr>PowerPoint Presentation</vt:lpstr>
      <vt:lpstr>Non-repeatable research</vt:lpstr>
      <vt:lpstr>We need more models and fewer hypotheses!</vt:lpstr>
      <vt:lpstr>We should rethink the Methods section</vt:lpstr>
      <vt:lpstr>Developing the perfectionist network</vt:lpstr>
      <vt:lpstr>Selected EHR data aggregators</vt:lpstr>
      <vt:lpstr>PowerPoint Presentation</vt:lpstr>
      <vt:lpstr>Partner with industry to recognize needs and develop solutions</vt:lpstr>
      <vt:lpstr>Propellant:                 Traveling to places of need</vt:lpstr>
      <vt:lpstr>Your network of information  should include</vt:lpstr>
      <vt:lpstr>Setting the values right</vt:lpstr>
      <vt:lpstr>Propellant                  Values of humanism drive innovation</vt:lpstr>
      <vt:lpstr>PowerPoint Presentation</vt:lpstr>
      <vt:lpstr>Ten Great Public Health Achievements -- United States, 1900-1999 </vt:lpstr>
      <vt:lpstr>Seven steps of Research Root Discovery</vt:lpstr>
      <vt:lpstr>Fog of war</vt:lpstr>
      <vt:lpstr>Three Magi of medical informatics</vt:lpstr>
      <vt:lpstr>Our challenges in the 21st century</vt:lpstr>
      <vt:lpstr>One last question for the road ahead…</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Propellants of Research Innovation</dc:title>
  <dc:creator>Vernon, Marlo M.</dc:creator>
  <cp:lastModifiedBy>David Turnbull</cp:lastModifiedBy>
  <cp:revision>291</cp:revision>
  <dcterms:created xsi:type="dcterms:W3CDTF">2014-10-16T13:56:32Z</dcterms:created>
  <dcterms:modified xsi:type="dcterms:W3CDTF">2015-05-08T16:47:46Z</dcterms:modified>
</cp:coreProperties>
</file>