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8" r:id="rId3"/>
    <p:sldId id="272" r:id="rId4"/>
    <p:sldId id="260" r:id="rId5"/>
    <p:sldId id="261" r:id="rId6"/>
    <p:sldId id="256" r:id="rId7"/>
    <p:sldId id="266" r:id="rId8"/>
    <p:sldId id="262" r:id="rId9"/>
    <p:sldId id="263" r:id="rId10"/>
    <p:sldId id="264" r:id="rId11"/>
    <p:sldId id="265" r:id="rId12"/>
    <p:sldId id="267" r:id="rId13"/>
    <p:sldId id="273" r:id="rId14"/>
    <p:sldId id="268" r:id="rId15"/>
    <p:sldId id="269" r:id="rId16"/>
    <p:sldId id="270" r:id="rId17"/>
    <p:sldId id="271" r:id="rId18"/>
    <p:sldId id="257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0" d="100"/>
          <a:sy n="190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7" d="100"/>
          <a:sy n="77" d="100"/>
        </p:scale>
        <p:origin x="-1584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767C8-DFF7-400A-A307-BA34B36355C7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6A6C6-A5E0-427D-BC99-E38777AA6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9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A40C9-3154-472E-A1BD-5A9F8ACEFB1E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C2D74-69A0-49B6-B568-497C309C64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4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Dotted lines denote Foreign Key constraints</a:t>
            </a:r>
            <a:r>
              <a:rPr lang="en-US" baseline="0" dirty="0" smtClean="0"/>
              <a:t> between components  RHIO regional health information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E7D32-71DA-C249-814C-4F8C9C592B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28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C2D74-69A0-49B6-B568-497C309C642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0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977346-17C5-4A2E-8AA5-59B75BF12149}" type="datetimeFigureOut">
              <a:rPr lang="en-US" smtClean="0"/>
              <a:t>4/17/15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8BE22E-D426-4236-868E-0FF54AC9268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dical_Subject_Headings" TargetMode="External"/><Relationship Id="rId4" Type="http://schemas.openxmlformats.org/officeDocument/2006/relationships/hyperlink" Target="http://en.wikipedia.org/wiki/SNOMED_CT" TargetMode="External"/><Relationship Id="rId5" Type="http://schemas.openxmlformats.org/officeDocument/2006/relationships/hyperlink" Target="http://en.wikipedia.org/wiki/Diagnostic_and_Statistical_Manual_of_Mental_Disorders%23DSM-IV_.281994.29" TargetMode="External"/><Relationship Id="rId6" Type="http://schemas.openxmlformats.org/officeDocument/2006/relationships/hyperlink" Target="http://en.wikipedia.org/wiki/LOINC" TargetMode="External"/><Relationship Id="rId7" Type="http://schemas.openxmlformats.org/officeDocument/2006/relationships/hyperlink" Target="http://en.wikipedia.org/w/index.php?title=WHO_Adverse_Drug_Reaction_Terminology&amp;action=edit&amp;redlink=1" TargetMode="External"/><Relationship Id="rId8" Type="http://schemas.openxmlformats.org/officeDocument/2006/relationships/hyperlink" Target="http://en.wikipedia.org/w/index.php?title=UK_Clinical_Terms&amp;action=edit&amp;redlink=1" TargetMode="External"/><Relationship Id="rId9" Type="http://schemas.openxmlformats.org/officeDocument/2006/relationships/hyperlink" Target="http://en.wikipedia.org/wiki/RxNorm" TargetMode="External"/><Relationship Id="rId10" Type="http://schemas.openxmlformats.org/officeDocument/2006/relationships/hyperlink" Target="http://en.wikipedia.org/wiki/Gene_Ontology" TargetMode="External"/><Relationship Id="rId11" Type="http://schemas.openxmlformats.org/officeDocument/2006/relationships/hyperlink" Target="http://en.wikipedia.org/wiki/OMIM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n.wikipedia.org/wiki/ICD-1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781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 pervasive influence of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Homer R. Warner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Biomedical Informatics Department at </a:t>
            </a:r>
            <a:r>
              <a:rPr lang="en-US" dirty="0">
                <a:solidFill>
                  <a:srgbClr val="002060"/>
                </a:solidFill>
              </a:rPr>
              <a:t>the University of </a:t>
            </a:r>
            <a:r>
              <a:rPr lang="en-US" dirty="0" smtClean="0">
                <a:solidFill>
                  <a:srgbClr val="002060"/>
                </a:solidFill>
              </a:rPr>
              <a:t>Utah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Ten </a:t>
            </a:r>
            <a:r>
              <a:rPr lang="en-US" i="1" dirty="0" smtClean="0">
                <a:solidFill>
                  <a:srgbClr val="002060"/>
                </a:solidFill>
              </a:rPr>
              <a:t>original </a:t>
            </a:r>
            <a:r>
              <a:rPr lang="en-US" i="1" dirty="0" smtClean="0">
                <a:solidFill>
                  <a:srgbClr val="002060"/>
                </a:solidFill>
              </a:rPr>
              <a:t>contributions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/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FF6600"/>
                </a:solidFill>
              </a:rPr>
              <a:t>Paul D. Clayton, PhD</a:t>
            </a:r>
            <a:br>
              <a:rPr lang="en-US" sz="3100" dirty="0" smtClean="0">
                <a:solidFill>
                  <a:srgbClr val="FF6600"/>
                </a:solidFill>
              </a:rPr>
            </a:br>
            <a:r>
              <a:rPr lang="en-US" sz="3100" dirty="0" smtClean="0">
                <a:solidFill>
                  <a:srgbClr val="FF6600"/>
                </a:solidFill>
              </a:rPr>
              <a:t>Emeritus Professor &amp; Former Chair </a:t>
            </a:r>
            <a:br>
              <a:rPr lang="en-US" sz="3100" dirty="0" smtClean="0">
                <a:solidFill>
                  <a:srgbClr val="FF6600"/>
                </a:solidFill>
              </a:rPr>
            </a:br>
            <a:r>
              <a:rPr lang="en-US" sz="3100" dirty="0" smtClean="0">
                <a:solidFill>
                  <a:srgbClr val="FF6600"/>
                </a:solidFill>
              </a:rPr>
              <a:t>Medical Informatics at Columbia University</a:t>
            </a:r>
            <a:r>
              <a:rPr lang="en-US" sz="2000" dirty="0">
                <a:solidFill>
                  <a:srgbClr val="FF6600"/>
                </a:solidFill>
              </a:rPr>
              <a:t/>
            </a:r>
            <a:br>
              <a:rPr lang="en-US" sz="2000" dirty="0">
                <a:solidFill>
                  <a:srgbClr val="FF6600"/>
                </a:solidFill>
              </a:rPr>
            </a:br>
            <a:r>
              <a:rPr lang="en-US" sz="1600" dirty="0" smtClean="0">
                <a:solidFill>
                  <a:srgbClr val="FF6600"/>
                </a:solidFill>
              </a:rPr>
              <a:t>50</a:t>
            </a:r>
            <a:r>
              <a:rPr lang="en-US" sz="1600" baseline="30000" dirty="0" smtClean="0">
                <a:solidFill>
                  <a:srgbClr val="FF6600"/>
                </a:solidFill>
              </a:rPr>
              <a:t>th</a:t>
            </a:r>
            <a:r>
              <a:rPr lang="en-US" sz="1600" dirty="0" smtClean="0">
                <a:solidFill>
                  <a:srgbClr val="FF6600"/>
                </a:solidFill>
              </a:rPr>
              <a:t> Anniversary Celebration – 18 April 2015</a:t>
            </a:r>
            <a:endParaRPr lang="en-US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4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6400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4. Dictionary which defines terms stored in the database</a:t>
            </a:r>
          </a:p>
          <a:p>
            <a:r>
              <a:rPr lang="en-US" sz="3200" dirty="0" smtClean="0"/>
              <a:t>PTXT (pointer to text)       UMLS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dirty="0" smtClean="0"/>
              <a:t>“</a:t>
            </a:r>
            <a:r>
              <a:rPr lang="en-US" sz="2000" dirty="0"/>
              <a:t>The Metathesaurus forms the base of the UMLS and comprises over 1 million biomedical concepts and 5 million concept names, all of which stem from the over 100 incorporated controlled vocabularies and classification systems. Some examples of the incorporated controlled vocabularies are </a:t>
            </a:r>
            <a:r>
              <a:rPr lang="en-US" sz="2000" u="sng" dirty="0">
                <a:hlinkClick r:id="rId2" tooltip="ICD-10"/>
              </a:rPr>
              <a:t>ICD-10</a:t>
            </a:r>
            <a:r>
              <a:rPr lang="en-US" sz="2000" dirty="0"/>
              <a:t>, </a:t>
            </a:r>
            <a:r>
              <a:rPr lang="en-US" sz="2000" u="sng" dirty="0">
                <a:hlinkClick r:id="rId3" tooltip="Medical Subject Headings"/>
              </a:rPr>
              <a:t>MeSH</a:t>
            </a:r>
            <a:r>
              <a:rPr lang="en-US" sz="2000" dirty="0"/>
              <a:t>, </a:t>
            </a:r>
            <a:r>
              <a:rPr lang="en-US" sz="2000" u="sng" dirty="0">
                <a:hlinkClick r:id="rId4" tooltip="SNOMED CT"/>
              </a:rPr>
              <a:t>SNOMED CT</a:t>
            </a:r>
            <a:r>
              <a:rPr lang="en-US" sz="2000" dirty="0"/>
              <a:t>, </a:t>
            </a:r>
            <a:r>
              <a:rPr lang="en-US" sz="2000" u="sng" dirty="0">
                <a:hlinkClick r:id="rId5" tooltip="Diagnostic and Statistical Manual of Mental Disorders"/>
              </a:rPr>
              <a:t>DSM-IV</a:t>
            </a:r>
            <a:r>
              <a:rPr lang="en-US" sz="2000" dirty="0"/>
              <a:t>, </a:t>
            </a:r>
            <a:r>
              <a:rPr lang="en-US" sz="2000" u="sng" dirty="0">
                <a:hlinkClick r:id="rId6" tooltip="LOINC"/>
              </a:rPr>
              <a:t>LOINC</a:t>
            </a:r>
            <a:r>
              <a:rPr lang="en-US" sz="2000" dirty="0"/>
              <a:t>, </a:t>
            </a:r>
            <a:r>
              <a:rPr lang="en-US" sz="2000" u="sng" dirty="0">
                <a:hlinkClick r:id="rId7" tooltip="WHO Adverse Drug Reaction Terminology (page does not exist)"/>
              </a:rPr>
              <a:t>WHO Adverse Drug Reaction Terminology</a:t>
            </a:r>
            <a:r>
              <a:rPr lang="en-US" sz="2000" dirty="0"/>
              <a:t>, </a:t>
            </a:r>
            <a:r>
              <a:rPr lang="en-US" sz="2000" u="sng" dirty="0">
                <a:hlinkClick r:id="rId8" tooltip="UK Clinical Terms (page does not exist)"/>
              </a:rPr>
              <a:t>UK Clinical Terms</a:t>
            </a:r>
            <a:r>
              <a:rPr lang="en-US" sz="2000" dirty="0"/>
              <a:t>, </a:t>
            </a:r>
            <a:r>
              <a:rPr lang="en-US" sz="2000" u="sng" dirty="0">
                <a:hlinkClick r:id="rId9" tooltip="RxNorm"/>
              </a:rPr>
              <a:t>RxNorm</a:t>
            </a:r>
            <a:r>
              <a:rPr lang="en-US" sz="2000" dirty="0"/>
              <a:t>, </a:t>
            </a:r>
            <a:r>
              <a:rPr lang="en-US" sz="2000" u="sng" dirty="0">
                <a:hlinkClick r:id="rId10" tooltip="Gene Ontology"/>
              </a:rPr>
              <a:t>Gene Ontology</a:t>
            </a:r>
            <a:r>
              <a:rPr lang="en-US" sz="2000" dirty="0"/>
              <a:t>, and </a:t>
            </a:r>
            <a:r>
              <a:rPr lang="en-US" sz="2000" u="sng" dirty="0">
                <a:hlinkClick r:id="rId11" tooltip="OMIM"/>
              </a:rPr>
              <a:t>OMIM</a:t>
            </a:r>
            <a:r>
              <a:rPr lang="en-US" sz="2000" dirty="0"/>
              <a:t>” </a:t>
            </a:r>
            <a:r>
              <a:rPr lang="en-US" sz="2000" dirty="0" smtClean="0"/>
              <a:t>(Wikipedia).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0" y="2286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5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</a:t>
            </a:r>
            <a:r>
              <a:rPr lang="en-US" sz="4000" dirty="0"/>
              <a:t>R</a:t>
            </a:r>
            <a:r>
              <a:rPr lang="en-US" sz="4000" dirty="0" smtClean="0"/>
              <a:t>epresenting clinical Knowledge</a:t>
            </a:r>
          </a:p>
          <a:p>
            <a:pPr algn="ctr"/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Declarative   vs.   Procedural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HELP sectors       Arden Syntax</a:t>
            </a:r>
            <a:endParaRPr lang="en-US" sz="3600" dirty="0"/>
          </a:p>
        </p:txBody>
      </p:sp>
      <p:sp>
        <p:nvSpPr>
          <p:cNvPr id="3" name="Right Arrow 2"/>
          <p:cNvSpPr/>
          <p:nvPr/>
        </p:nvSpPr>
        <p:spPr>
          <a:xfrm>
            <a:off x="4191000" y="4648200"/>
            <a:ext cx="381000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4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sz="3600" dirty="0" smtClean="0"/>
              <a:t>Evoking medical logic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Data driven - Asking </a:t>
            </a:r>
            <a:r>
              <a:rPr lang="en-US" sz="2800" dirty="0"/>
              <a:t>for data input when the </a:t>
            </a:r>
            <a:r>
              <a:rPr lang="en-US" sz="2800" dirty="0" smtClean="0"/>
              <a:t>clinician is correct most </a:t>
            </a:r>
            <a:r>
              <a:rPr lang="en-US" sz="2800" dirty="0"/>
              <a:t>of the time in order to catch the 2% of the time when there is a </a:t>
            </a:r>
            <a:r>
              <a:rPr lang="en-US" sz="2800" dirty="0" smtClean="0"/>
              <a:t>problem is off-putting.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ask mode (differential diagnosis)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information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Decision analysis (help sectors for 	probability and utility nodes)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67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7432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Surgery?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1905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Survive?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1295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Incontinent?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86400" y="762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Impotent?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86600" y="424934"/>
            <a:ext cx="1524000" cy="603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 </a:t>
            </a:r>
          </a:p>
          <a:p>
            <a:pPr algn="ctr"/>
            <a:r>
              <a:rPr lang="en-US" dirty="0" smtClean="0"/>
              <a:t>Cost +QALY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3962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Radiation?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48006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hormonal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352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hormonal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62600" y="3048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metastases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638800" y="5067300"/>
            <a:ext cx="12954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Metastases</a:t>
            </a:r>
            <a:endParaRPr lang="en-US" dirty="0"/>
          </a:p>
        </p:txBody>
      </p:sp>
      <p:cxnSp>
        <p:nvCxnSpPr>
          <p:cNvPr id="15" name="Straight Connector 14"/>
          <p:cNvCxnSpPr>
            <a:stCxn id="4" idx="0"/>
            <a:endCxn id="5" idx="1"/>
          </p:cNvCxnSpPr>
          <p:nvPr/>
        </p:nvCxnSpPr>
        <p:spPr>
          <a:xfrm flipV="1">
            <a:off x="1638300" y="2171700"/>
            <a:ext cx="8763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0"/>
            <a:endCxn id="6" idx="1"/>
          </p:cNvCxnSpPr>
          <p:nvPr/>
        </p:nvCxnSpPr>
        <p:spPr>
          <a:xfrm flipV="1">
            <a:off x="3086100" y="160020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  <a:endCxn id="7" idx="1"/>
          </p:cNvCxnSpPr>
          <p:nvPr/>
        </p:nvCxnSpPr>
        <p:spPr>
          <a:xfrm flipV="1">
            <a:off x="4457700" y="1028700"/>
            <a:ext cx="10287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0"/>
          </p:cNvCxnSpPr>
          <p:nvPr/>
        </p:nvCxnSpPr>
        <p:spPr>
          <a:xfrm flipV="1">
            <a:off x="6096000" y="6096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86100" y="1415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086600" y="1186934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62800" y="1791618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62800" y="2305050"/>
            <a:ext cx="1295400" cy="43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7" idx="2"/>
            <a:endCxn id="23" idx="1"/>
          </p:cNvCxnSpPr>
          <p:nvPr/>
        </p:nvCxnSpPr>
        <p:spPr>
          <a:xfrm>
            <a:off x="6096000" y="1295400"/>
            <a:ext cx="990600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5536" y="84258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37285" y="4249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6" idx="3"/>
            <a:endCxn id="24" idx="1"/>
          </p:cNvCxnSpPr>
          <p:nvPr/>
        </p:nvCxnSpPr>
        <p:spPr>
          <a:xfrm>
            <a:off x="5181600" y="1600200"/>
            <a:ext cx="1981200" cy="420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1644134"/>
            <a:ext cx="74608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1-p2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5" idx="3"/>
            <a:endCxn id="25" idx="1"/>
          </p:cNvCxnSpPr>
          <p:nvPr/>
        </p:nvCxnSpPr>
        <p:spPr>
          <a:xfrm>
            <a:off x="3657600" y="2171700"/>
            <a:ext cx="3505200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48200" y="2020218"/>
            <a:ext cx="68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38900" y="12954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1-p3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4" idx="2"/>
            <a:endCxn id="9" idx="1"/>
          </p:cNvCxnSpPr>
          <p:nvPr/>
        </p:nvCxnSpPr>
        <p:spPr>
          <a:xfrm>
            <a:off x="1638300" y="3352800"/>
            <a:ext cx="8763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10" idx="1"/>
          </p:cNvCxnSpPr>
          <p:nvPr/>
        </p:nvCxnSpPr>
        <p:spPr>
          <a:xfrm>
            <a:off x="1638300" y="3352800"/>
            <a:ext cx="9525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0"/>
            <a:endCxn id="11" idx="1"/>
          </p:cNvCxnSpPr>
          <p:nvPr/>
        </p:nvCxnSpPr>
        <p:spPr>
          <a:xfrm flipV="1">
            <a:off x="3162300" y="3581400"/>
            <a:ext cx="800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162800" y="3048000"/>
            <a:ext cx="1283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tility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162799" y="3623479"/>
            <a:ext cx="128382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162800" y="4191000"/>
            <a:ext cx="128382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12" idx="3"/>
            <a:endCxn id="44" idx="1"/>
          </p:cNvCxnSpPr>
          <p:nvPr/>
        </p:nvCxnSpPr>
        <p:spPr>
          <a:xfrm flipV="1">
            <a:off x="6934200" y="32385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" idx="3"/>
            <a:endCxn id="12" idx="1"/>
          </p:cNvCxnSpPr>
          <p:nvPr/>
        </p:nvCxnSpPr>
        <p:spPr>
          <a:xfrm flipV="1">
            <a:off x="5105400" y="3314700"/>
            <a:ext cx="457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3"/>
            <a:endCxn id="45" idx="1"/>
          </p:cNvCxnSpPr>
          <p:nvPr/>
        </p:nvCxnSpPr>
        <p:spPr>
          <a:xfrm>
            <a:off x="5105400" y="3581400"/>
            <a:ext cx="2057399" cy="242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83352" y="3544669"/>
            <a:ext cx="67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81600" y="31300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799157" y="3554797"/>
            <a:ext cx="74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1-p4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562600" y="41910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metastases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3"/>
            <a:endCxn id="65" idx="1"/>
          </p:cNvCxnSpPr>
          <p:nvPr/>
        </p:nvCxnSpPr>
        <p:spPr>
          <a:xfrm>
            <a:off x="3810000" y="4191000"/>
            <a:ext cx="1752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162800" y="4724400"/>
            <a:ext cx="1283825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9" idx="3"/>
            <a:endCxn id="68" idx="1"/>
          </p:cNvCxnSpPr>
          <p:nvPr/>
        </p:nvCxnSpPr>
        <p:spPr>
          <a:xfrm>
            <a:off x="3810000" y="4191000"/>
            <a:ext cx="335280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57700" y="39624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593944" y="439307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1-p5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162800" y="5153025"/>
            <a:ext cx="12954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65" idx="3"/>
            <a:endCxn id="47" idx="1"/>
          </p:cNvCxnSpPr>
          <p:nvPr/>
        </p:nvCxnSpPr>
        <p:spPr>
          <a:xfrm>
            <a:off x="6934200" y="43815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9600" y="565588"/>
            <a:ext cx="247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analysis</a:t>
            </a:r>
          </a:p>
          <a:p>
            <a:r>
              <a:rPr lang="en-US" sz="2400" dirty="0" smtClean="0"/>
              <a:t>Prostate cancer</a:t>
            </a:r>
            <a:endParaRPr lang="en-US" sz="2400" dirty="0"/>
          </a:p>
        </p:txBody>
      </p:sp>
      <p:cxnSp>
        <p:nvCxnSpPr>
          <p:cNvPr id="78" name="Straight Arrow Connector 77"/>
          <p:cNvCxnSpPr>
            <a:stCxn id="10" idx="3"/>
            <a:endCxn id="13" idx="1"/>
          </p:cNvCxnSpPr>
          <p:nvPr/>
        </p:nvCxnSpPr>
        <p:spPr>
          <a:xfrm>
            <a:off x="3810000" y="5067300"/>
            <a:ext cx="18288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3" idx="3"/>
            <a:endCxn id="73" idx="1"/>
          </p:cNvCxnSpPr>
          <p:nvPr/>
        </p:nvCxnSpPr>
        <p:spPr>
          <a:xfrm>
            <a:off x="6934200" y="5276850"/>
            <a:ext cx="228600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162800" y="571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Utility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10" idx="3"/>
            <a:endCxn id="81" idx="1"/>
          </p:cNvCxnSpPr>
          <p:nvPr/>
        </p:nvCxnSpPr>
        <p:spPr>
          <a:xfrm>
            <a:off x="3810000" y="5067300"/>
            <a:ext cx="3352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533900" y="489585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972050" y="5514975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1-p6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6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670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7.   Population analysis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STRATO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find the population for whom a particular Help sector logic is true by applying that logic to every patient in the database</a:t>
            </a:r>
          </a:p>
          <a:p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6622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  Genetic Markers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Family pedigree Mark Skolnick 1974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Finger print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Isolated genetic markers (BRCA etc.)_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127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239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r>
              <a:rPr lang="en-US" sz="3600" dirty="0" smtClean="0"/>
              <a:t>Evaluation of the impact of informatics</a:t>
            </a:r>
          </a:p>
          <a:p>
            <a:endParaRPr lang="en-US" sz="2800" dirty="0" smtClean="0"/>
          </a:p>
          <a:p>
            <a:r>
              <a:rPr lang="en-US" sz="2800" dirty="0" smtClean="0"/>
              <a:t>Gardner, Evans, Haug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ICU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Drug alerts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nfectious disease occurrence and control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Quality </a:t>
            </a:r>
            <a:r>
              <a:rPr lang="en-US" sz="2800" dirty="0"/>
              <a:t>outcomes and </a:t>
            </a:r>
            <a:r>
              <a:rPr lang="en-US" sz="2800" dirty="0" smtClean="0"/>
              <a:t>subsequent </a:t>
            </a:r>
            <a:r>
              <a:rPr lang="en-US" sz="2800" dirty="0"/>
              <a:t>improvements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593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848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10.  Student and faculty contributions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LOINC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HL-7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Genetic markers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UMLS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Leadership: </a:t>
            </a:r>
            <a:r>
              <a:rPr lang="en-US" sz="3200" dirty="0"/>
              <a:t>Study </a:t>
            </a:r>
            <a:r>
              <a:rPr lang="en-US" sz="3200" dirty="0" smtClean="0"/>
              <a:t>section, AMIA, ACMI academic departments, businesses, Healthcare organizations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543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4016947" y="4724400"/>
            <a:ext cx="1752599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Patient, provider &amp; clinical database</a:t>
            </a:r>
            <a:endParaRPr lang="en-US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6858000" y="3718444"/>
            <a:ext cx="13716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745660" y="3101938"/>
            <a:ext cx="1369139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ocabulary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7021492" y="1288243"/>
            <a:ext cx="12192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iterature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74099" y="2699111"/>
            <a:ext cx="1483075" cy="691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Inference engine (CDSS)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54110" y="3739663"/>
            <a:ext cx="1078274" cy="75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access modules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016947" y="993648"/>
            <a:ext cx="17525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applications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97818" y="1952263"/>
            <a:ext cx="11359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engine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 rot="10800000">
            <a:off x="4876946" y="3045006"/>
            <a:ext cx="1397153" cy="3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33400" y="762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Radiology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33400" y="1295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33400" y="2372202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33400" y="1833777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Clinical Lab</a:t>
            </a:r>
            <a:endParaRPr lang="en-US" dirty="0"/>
          </a:p>
        </p:txBody>
      </p:sp>
      <p:cxnSp>
        <p:nvCxnSpPr>
          <p:cNvPr id="50" name="Straight Connector 49"/>
          <p:cNvCxnSpPr>
            <a:stCxn id="13" idx="2"/>
            <a:endCxn id="3" idx="1"/>
          </p:cNvCxnSpPr>
          <p:nvPr/>
        </p:nvCxnSpPr>
        <p:spPr>
          <a:xfrm>
            <a:off x="7015637" y="3390900"/>
            <a:ext cx="528163" cy="327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7" idx="2"/>
          </p:cNvCxnSpPr>
          <p:nvPr/>
        </p:nvCxnSpPr>
        <p:spPr>
          <a:xfrm>
            <a:off x="5573691" y="1594567"/>
            <a:ext cx="14478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3"/>
          </p:cNvCxnSpPr>
          <p:nvPr/>
        </p:nvCxnSpPr>
        <p:spPr>
          <a:xfrm>
            <a:off x="3733800" y="2409463"/>
            <a:ext cx="11594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4" idx="2"/>
            <a:endCxn id="2" idx="1"/>
          </p:cNvCxnSpPr>
          <p:nvPr/>
        </p:nvCxnSpPr>
        <p:spPr>
          <a:xfrm>
            <a:off x="4893247" y="4496078"/>
            <a:ext cx="0" cy="2283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" idx="4"/>
          </p:cNvCxnSpPr>
          <p:nvPr/>
        </p:nvCxnSpPr>
        <p:spPr>
          <a:xfrm>
            <a:off x="4114799" y="3408262"/>
            <a:ext cx="7427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5" idx="2"/>
            <a:endCxn id="14" idx="0"/>
          </p:cNvCxnSpPr>
          <p:nvPr/>
        </p:nvCxnSpPr>
        <p:spPr>
          <a:xfrm>
            <a:off x="4893247" y="1908048"/>
            <a:ext cx="0" cy="1831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33400" y="2911438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PACS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554620" y="3429279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Genetic tests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67159" y="3962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nesthesia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33400" y="4496079"/>
            <a:ext cx="156933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78734" y="5029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nsurance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67159" y="5604837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000" dirty="0" smtClean="0"/>
              <a:t>...</a:t>
            </a:r>
            <a:endParaRPr lang="en-US" sz="4000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6715728" y="4848142"/>
            <a:ext cx="1503744" cy="9566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warehouse</a:t>
            </a:r>
            <a:endParaRPr lang="en-US" dirty="0"/>
          </a:p>
        </p:txBody>
      </p:sp>
      <p:cxnSp>
        <p:nvCxnSpPr>
          <p:cNvPr id="93" name="Straight Connector 92"/>
          <p:cNvCxnSpPr>
            <a:stCxn id="14" idx="3"/>
            <a:endCxn id="91" idx="1"/>
          </p:cNvCxnSpPr>
          <p:nvPr/>
        </p:nvCxnSpPr>
        <p:spPr>
          <a:xfrm>
            <a:off x="5432384" y="4117871"/>
            <a:ext cx="2035216" cy="7302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6" idx="2"/>
            <a:endCxn id="6" idx="1"/>
          </p:cNvCxnSpPr>
          <p:nvPr/>
        </p:nvCxnSpPr>
        <p:spPr>
          <a:xfrm>
            <a:off x="3165809" y="2866663"/>
            <a:ext cx="264421" cy="235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378843" y="2133600"/>
            <a:ext cx="202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40" idx="3"/>
            <a:endCxn id="16" idx="1"/>
          </p:cNvCxnSpPr>
          <p:nvPr/>
        </p:nvCxnSpPr>
        <p:spPr>
          <a:xfrm>
            <a:off x="2057400" y="952500"/>
            <a:ext cx="540418" cy="14569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1" idx="3"/>
            <a:endCxn id="16" idx="1"/>
          </p:cNvCxnSpPr>
          <p:nvPr/>
        </p:nvCxnSpPr>
        <p:spPr>
          <a:xfrm>
            <a:off x="2057400" y="1485900"/>
            <a:ext cx="540418" cy="923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6" idx="1"/>
            <a:endCxn id="16" idx="1"/>
          </p:cNvCxnSpPr>
          <p:nvPr/>
        </p:nvCxnSpPr>
        <p:spPr>
          <a:xfrm>
            <a:off x="2597818" y="24094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3" idx="3"/>
            <a:endCxn id="16" idx="1"/>
          </p:cNvCxnSpPr>
          <p:nvPr/>
        </p:nvCxnSpPr>
        <p:spPr>
          <a:xfrm>
            <a:off x="2057400" y="2024277"/>
            <a:ext cx="540418" cy="385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42" idx="3"/>
            <a:endCxn id="16" idx="1"/>
          </p:cNvCxnSpPr>
          <p:nvPr/>
        </p:nvCxnSpPr>
        <p:spPr>
          <a:xfrm flipV="1">
            <a:off x="2057400" y="2409463"/>
            <a:ext cx="540418" cy="1532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  <a:endCxn id="16" idx="1"/>
          </p:cNvCxnSpPr>
          <p:nvPr/>
        </p:nvCxnSpPr>
        <p:spPr>
          <a:xfrm flipV="1">
            <a:off x="2057400" y="2409463"/>
            <a:ext cx="540418" cy="6924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6" idx="1"/>
            <a:endCxn id="71" idx="3"/>
          </p:cNvCxnSpPr>
          <p:nvPr/>
        </p:nvCxnSpPr>
        <p:spPr>
          <a:xfrm flipH="1">
            <a:off x="2078620" y="2409463"/>
            <a:ext cx="519198" cy="12103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6" idx="1"/>
            <a:endCxn id="72" idx="3"/>
          </p:cNvCxnSpPr>
          <p:nvPr/>
        </p:nvCxnSpPr>
        <p:spPr>
          <a:xfrm flipH="1">
            <a:off x="2091159" y="2409463"/>
            <a:ext cx="506659" cy="1743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6" idx="1"/>
            <a:endCxn id="73" idx="3"/>
          </p:cNvCxnSpPr>
          <p:nvPr/>
        </p:nvCxnSpPr>
        <p:spPr>
          <a:xfrm flipH="1">
            <a:off x="2102734" y="2409463"/>
            <a:ext cx="495084" cy="2277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6" idx="1"/>
            <a:endCxn id="74" idx="3"/>
          </p:cNvCxnSpPr>
          <p:nvPr/>
        </p:nvCxnSpPr>
        <p:spPr>
          <a:xfrm flipH="1">
            <a:off x="2102734" y="2409463"/>
            <a:ext cx="495084" cy="28102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55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810" y="1066800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1958   Contract to computerize </a:t>
            </a:r>
            <a:r>
              <a:rPr lang="en-US" sz="2800" i="1" dirty="0"/>
              <a:t>Index Medicus </a:t>
            </a:r>
          </a:p>
          <a:p>
            <a:r>
              <a:rPr lang="en-US" sz="2800" dirty="0"/>
              <a:t>1959   “Reasoning foundations of medical </a:t>
            </a:r>
            <a:r>
              <a:rPr lang="en-US" sz="2800" dirty="0" smtClean="0"/>
              <a:t>	diagnosis</a:t>
            </a:r>
            <a:r>
              <a:rPr lang="en-US" sz="2800" dirty="0"/>
              <a:t>”  Ledly, Lusted </a:t>
            </a:r>
            <a:r>
              <a:rPr lang="en-US" sz="2800" i="1" dirty="0"/>
              <a:t>Science</a:t>
            </a:r>
          </a:p>
          <a:p>
            <a:pPr marL="342900" indent="-342900">
              <a:buAutoNum type="arabicPlain" startAt="1961"/>
            </a:pPr>
            <a:r>
              <a:rPr lang="en-US" sz="2800" dirty="0"/>
              <a:t>   “A mathematical approach to </a:t>
            </a:r>
            <a:r>
              <a:rPr lang="en-US" sz="2800" dirty="0" smtClean="0"/>
              <a:t>medical 	diagnosis</a:t>
            </a:r>
            <a:r>
              <a:rPr lang="en-US" sz="2800" dirty="0"/>
              <a:t>. Application to </a:t>
            </a:r>
            <a:r>
              <a:rPr lang="en-US" sz="2800" dirty="0" smtClean="0"/>
              <a:t>congenital </a:t>
            </a:r>
            <a:r>
              <a:rPr lang="en-US" sz="2800" dirty="0"/>
              <a:t>heart </a:t>
            </a:r>
            <a:r>
              <a:rPr lang="en-US" sz="2800" dirty="0" smtClean="0"/>
              <a:t>	disease.“  </a:t>
            </a:r>
            <a:r>
              <a:rPr lang="en-US" sz="2800" dirty="0"/>
              <a:t>Warner HR, et. Al. </a:t>
            </a:r>
            <a:r>
              <a:rPr lang="en-US" sz="2800" i="1" dirty="0"/>
              <a:t>JAMA </a:t>
            </a:r>
            <a:r>
              <a:rPr lang="en-US" sz="2800" dirty="0"/>
              <a:t> </a:t>
            </a:r>
          </a:p>
          <a:p>
            <a:r>
              <a:rPr lang="en-US" sz="2800" dirty="0"/>
              <a:t>Mid 60’s  Creation of academic </a:t>
            </a:r>
            <a:r>
              <a:rPr lang="en-US" sz="2800" dirty="0" smtClean="0"/>
              <a:t>departments: 	US</a:t>
            </a:r>
            <a:r>
              <a:rPr lang="en-US" sz="2800" dirty="0"/>
              <a:t>, </a:t>
            </a:r>
            <a:r>
              <a:rPr lang="en-US" sz="2800" dirty="0" smtClean="0"/>
              <a:t>France</a:t>
            </a:r>
            <a:r>
              <a:rPr lang="en-US" sz="2800" dirty="0"/>
              <a:t>, </a:t>
            </a:r>
            <a:r>
              <a:rPr lang="en-US" sz="2800" dirty="0" smtClean="0"/>
              <a:t>Netherlands, Germany</a:t>
            </a:r>
            <a:endParaRPr lang="en-US" sz="2800" dirty="0"/>
          </a:p>
          <a:p>
            <a:r>
              <a:rPr lang="en-US" sz="2800" i="1" dirty="0"/>
              <a:t>	</a:t>
            </a:r>
            <a:r>
              <a:rPr lang="en-US" sz="2800" dirty="0"/>
              <a:t>Installation of first </a:t>
            </a:r>
            <a:r>
              <a:rPr lang="en-US" sz="2800" dirty="0" smtClean="0"/>
              <a:t>user applications</a:t>
            </a:r>
            <a:endParaRPr lang="en-US" sz="2800" dirty="0"/>
          </a:p>
          <a:p>
            <a:r>
              <a:rPr lang="en-US" sz="2800" dirty="0"/>
              <a:t>	Signal processing</a:t>
            </a:r>
          </a:p>
          <a:p>
            <a:r>
              <a:rPr lang="en-US" sz="2800" dirty="0"/>
              <a:t>	Systemized Nomenclature of </a:t>
            </a:r>
            <a:r>
              <a:rPr lang="en-US" sz="2800" dirty="0" smtClean="0"/>
              <a:t>Pathology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124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620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70’s </a:t>
            </a:r>
            <a:r>
              <a:rPr lang="en-US" sz="2800" dirty="0" smtClean="0"/>
              <a:t>	Expert </a:t>
            </a:r>
            <a:r>
              <a:rPr lang="en-US" sz="2800" dirty="0"/>
              <a:t>systems: </a:t>
            </a:r>
            <a:r>
              <a:rPr lang="en-US" sz="2800" dirty="0" smtClean="0"/>
              <a:t>DxPlain,Mycin,Internist, </a:t>
            </a:r>
            <a:endParaRPr lang="en-US" sz="2800" dirty="0"/>
          </a:p>
          <a:p>
            <a:r>
              <a:rPr lang="en-US" sz="2800" dirty="0" smtClean="0"/>
              <a:t>	Operational  applications: </a:t>
            </a:r>
            <a:r>
              <a:rPr lang="en-US" sz="2800" dirty="0"/>
              <a:t>Regenstrief, </a:t>
            </a:r>
            <a:r>
              <a:rPr lang="en-US" sz="2800" dirty="0" smtClean="0"/>
              <a:t>	HELP</a:t>
            </a:r>
            <a:r>
              <a:rPr lang="en-US" sz="2800" dirty="0"/>
              <a:t>, </a:t>
            </a:r>
            <a:r>
              <a:rPr lang="en-US" sz="2800" dirty="0" smtClean="0"/>
              <a:t>DIOGENE</a:t>
            </a:r>
            <a:r>
              <a:rPr lang="en-US" sz="2800" dirty="0"/>
              <a:t>, Kaiser, </a:t>
            </a:r>
          </a:p>
          <a:p>
            <a:r>
              <a:rPr lang="en-US" sz="2800" dirty="0"/>
              <a:t>	CT, MRI, Image processing</a:t>
            </a:r>
          </a:p>
          <a:p>
            <a:r>
              <a:rPr lang="en-US" sz="2800" dirty="0"/>
              <a:t>80’s	Standards (HL7, UMLS, LOINC, </a:t>
            </a:r>
            <a:r>
              <a:rPr lang="en-US" sz="2800" dirty="0" smtClean="0"/>
              <a:t>	SNOMED</a:t>
            </a:r>
            <a:r>
              <a:rPr lang="en-US" sz="2800" dirty="0"/>
              <a:t>, </a:t>
            </a:r>
            <a:r>
              <a:rPr lang="en-US" sz="2800" dirty="0" smtClean="0"/>
              <a:t>	ARDEN</a:t>
            </a:r>
            <a:r>
              <a:rPr lang="en-US" sz="2800" dirty="0"/>
              <a:t>, </a:t>
            </a:r>
            <a:r>
              <a:rPr lang="en-US" sz="2800" dirty="0" smtClean="0"/>
              <a:t>GLIF</a:t>
            </a:r>
            <a:r>
              <a:rPr lang="en-US" sz="2800" dirty="0"/>
              <a:t>, CEN TC 251)</a:t>
            </a:r>
          </a:p>
          <a:p>
            <a:r>
              <a:rPr lang="en-US" sz="2800" dirty="0"/>
              <a:t>	Commercial providers of systems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Interoperability: FTP</a:t>
            </a:r>
            <a:r>
              <a:rPr lang="en-US" sz="2800" dirty="0"/>
              <a:t>, </a:t>
            </a:r>
            <a:r>
              <a:rPr lang="en-US" sz="2800" dirty="0" smtClean="0"/>
              <a:t>e-mail, IAIMS</a:t>
            </a:r>
            <a:endParaRPr lang="en-US" sz="2800" dirty="0"/>
          </a:p>
          <a:p>
            <a:r>
              <a:rPr lang="en-US" sz="2800" dirty="0"/>
              <a:t>90’s	WWW, (remote access) Natural Language </a:t>
            </a:r>
            <a:r>
              <a:rPr lang="en-US" sz="2800" dirty="0" smtClean="0"/>
              <a:t>	Processing</a:t>
            </a:r>
            <a:r>
              <a:rPr lang="en-US" sz="2800" dirty="0"/>
              <a:t>,  PACS</a:t>
            </a:r>
          </a:p>
          <a:p>
            <a:r>
              <a:rPr lang="en-US" sz="2800" dirty="0"/>
              <a:t>	Database analytics</a:t>
            </a:r>
          </a:p>
          <a:p>
            <a:r>
              <a:rPr lang="en-US" sz="2800" dirty="0"/>
              <a:t>00’s	Government incentives for use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342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609600"/>
            <a:ext cx="7772400" cy="3276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dirty="0">
                <a:solidFill>
                  <a:srgbClr val="002060"/>
                </a:solidFill>
              </a:rPr>
              <a:t>U</a:t>
            </a:r>
            <a:r>
              <a:rPr lang="en-US" dirty="0" smtClean="0">
                <a:solidFill>
                  <a:srgbClr val="002060"/>
                </a:solidFill>
              </a:rPr>
              <a:t>se </a:t>
            </a:r>
            <a:r>
              <a:rPr lang="en-US" dirty="0">
                <a:solidFill>
                  <a:srgbClr val="002060"/>
                </a:solidFill>
              </a:rPr>
              <a:t>of </a:t>
            </a:r>
            <a:r>
              <a:rPr lang="en-US" dirty="0" smtClean="0">
                <a:solidFill>
                  <a:srgbClr val="002060"/>
                </a:solidFill>
              </a:rPr>
              <a:t>statistical probability in diagnosis: </a:t>
            </a:r>
            <a:r>
              <a:rPr lang="en-US" dirty="0">
                <a:solidFill>
                  <a:srgbClr val="002060"/>
                </a:solidFill>
              </a:rPr>
              <a:t>Bayes’ theorem 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143000" y="3200400"/>
            <a:ext cx="6400800" cy="2514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Homer’s 1961paper used real patient data and observed probabilities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09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2.  Clinical System 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rchitecture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295400"/>
            <a:ext cx="8229600" cy="48716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3638550" y="5112634"/>
            <a:ext cx="17526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8550" y="3139392"/>
            <a:ext cx="1447800" cy="51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evaluator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59684" y="4056444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HELP sectors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6069475" y="2629383"/>
            <a:ext cx="1905000" cy="84977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PTXT Dictionary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1" y="1676400"/>
            <a:ext cx="211455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entry applications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2430925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Clinical laboratory results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16124" y="3904044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up</a:t>
            </a:r>
          </a:p>
          <a:p>
            <a:pPr algn="ctr"/>
            <a:r>
              <a:rPr lang="en-US" dirty="0" smtClean="0"/>
              <a:t>Retrieve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4437444"/>
            <a:ext cx="1447800" cy="706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Strato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831476" y="3479156"/>
            <a:ext cx="388716" cy="559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10" idx="2"/>
          </p:cNvCxnSpPr>
          <p:nvPr/>
        </p:nvCxnSpPr>
        <p:spPr>
          <a:xfrm>
            <a:off x="4333876" y="2476500"/>
            <a:ext cx="28576" cy="6628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38400" y="3479156"/>
            <a:ext cx="1177724" cy="958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438400" y="2807946"/>
            <a:ext cx="19240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086350" y="3397170"/>
            <a:ext cx="773334" cy="641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391150" y="2076450"/>
            <a:ext cx="1440326" cy="552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62450" y="4589844"/>
            <a:ext cx="0" cy="522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477000" y="5112634"/>
            <a:ext cx="9906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HCOM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910085" y="4422975"/>
            <a:ext cx="0" cy="675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2"/>
          </p:cNvCxnSpPr>
          <p:nvPr/>
        </p:nvCxnSpPr>
        <p:spPr>
          <a:xfrm flipH="1">
            <a:off x="4348164" y="3654948"/>
            <a:ext cx="14286" cy="249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00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4016947" y="4724400"/>
            <a:ext cx="1752599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Patient, provider &amp; clinical database</a:t>
            </a:r>
            <a:endParaRPr lang="en-US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6858000" y="3718444"/>
            <a:ext cx="13716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597818" y="3101938"/>
            <a:ext cx="1419129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7021492" y="1288243"/>
            <a:ext cx="12192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74099" y="2699111"/>
            <a:ext cx="1483075" cy="691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Inference engine (CDSS)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54110" y="3739663"/>
            <a:ext cx="1078274" cy="75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access modules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16947" y="993648"/>
            <a:ext cx="17525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applications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7818" y="1952263"/>
            <a:ext cx="12121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engine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4876946" y="3045006"/>
            <a:ext cx="1397153" cy="3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3400" y="762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Radiology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1295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2372202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1833777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Clinical Lab</a:t>
            </a:r>
            <a:endParaRPr lang="en-US" dirty="0"/>
          </a:p>
        </p:txBody>
      </p:sp>
      <p:cxnSp>
        <p:nvCxnSpPr>
          <p:cNvPr id="15" name="Straight Connector 14"/>
          <p:cNvCxnSpPr>
            <a:stCxn id="6" idx="2"/>
            <a:endCxn id="3" idx="1"/>
          </p:cNvCxnSpPr>
          <p:nvPr/>
        </p:nvCxnSpPr>
        <p:spPr>
          <a:xfrm>
            <a:off x="7015637" y="3390900"/>
            <a:ext cx="528163" cy="327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2"/>
          </p:cNvCxnSpPr>
          <p:nvPr/>
        </p:nvCxnSpPr>
        <p:spPr>
          <a:xfrm>
            <a:off x="5573691" y="1594567"/>
            <a:ext cx="14478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3"/>
          </p:cNvCxnSpPr>
          <p:nvPr/>
        </p:nvCxnSpPr>
        <p:spPr>
          <a:xfrm>
            <a:off x="3810000" y="2409463"/>
            <a:ext cx="10832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2" idx="1"/>
          </p:cNvCxnSpPr>
          <p:nvPr/>
        </p:nvCxnSpPr>
        <p:spPr>
          <a:xfrm>
            <a:off x="4893247" y="4496078"/>
            <a:ext cx="0" cy="2283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</p:cNvCxnSpPr>
          <p:nvPr/>
        </p:nvCxnSpPr>
        <p:spPr>
          <a:xfrm>
            <a:off x="4016947" y="3408262"/>
            <a:ext cx="84061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  <a:endCxn id="7" idx="0"/>
          </p:cNvCxnSpPr>
          <p:nvPr/>
        </p:nvCxnSpPr>
        <p:spPr>
          <a:xfrm>
            <a:off x="4893247" y="1908048"/>
            <a:ext cx="0" cy="18316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2911438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4620" y="3429279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Genetic tests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67159" y="3962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nesthesia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400" y="4496079"/>
            <a:ext cx="156933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78734" y="5029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nsurance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67159" y="5604837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000" dirty="0" smtClean="0"/>
              <a:t>...</a:t>
            </a:r>
            <a:endParaRPr lang="en-US" sz="4000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6715728" y="4848142"/>
            <a:ext cx="1503744" cy="9566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warehouse</a:t>
            </a:r>
            <a:endParaRPr lang="en-US" dirty="0"/>
          </a:p>
        </p:txBody>
      </p:sp>
      <p:cxnSp>
        <p:nvCxnSpPr>
          <p:cNvPr id="28" name="Straight Connector 27"/>
          <p:cNvCxnSpPr>
            <a:stCxn id="7" idx="3"/>
            <a:endCxn id="27" idx="1"/>
          </p:cNvCxnSpPr>
          <p:nvPr/>
        </p:nvCxnSpPr>
        <p:spPr>
          <a:xfrm>
            <a:off x="5432384" y="4117871"/>
            <a:ext cx="2035216" cy="7302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2"/>
            <a:endCxn id="4" idx="1"/>
          </p:cNvCxnSpPr>
          <p:nvPr/>
        </p:nvCxnSpPr>
        <p:spPr>
          <a:xfrm>
            <a:off x="3203909" y="2866663"/>
            <a:ext cx="103474" cy="235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78843" y="2133600"/>
            <a:ext cx="202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3"/>
            <a:endCxn id="9" idx="1"/>
          </p:cNvCxnSpPr>
          <p:nvPr/>
        </p:nvCxnSpPr>
        <p:spPr>
          <a:xfrm>
            <a:off x="2057400" y="952500"/>
            <a:ext cx="540418" cy="14569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3"/>
            <a:endCxn id="9" idx="1"/>
          </p:cNvCxnSpPr>
          <p:nvPr/>
        </p:nvCxnSpPr>
        <p:spPr>
          <a:xfrm>
            <a:off x="2057400" y="1485900"/>
            <a:ext cx="540418" cy="923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1"/>
            <a:endCxn id="9" idx="1"/>
          </p:cNvCxnSpPr>
          <p:nvPr/>
        </p:nvCxnSpPr>
        <p:spPr>
          <a:xfrm>
            <a:off x="2597818" y="24094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3"/>
            <a:endCxn id="9" idx="1"/>
          </p:cNvCxnSpPr>
          <p:nvPr/>
        </p:nvCxnSpPr>
        <p:spPr>
          <a:xfrm>
            <a:off x="2057400" y="2024277"/>
            <a:ext cx="540418" cy="385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3"/>
            <a:endCxn id="9" idx="1"/>
          </p:cNvCxnSpPr>
          <p:nvPr/>
        </p:nvCxnSpPr>
        <p:spPr>
          <a:xfrm flipV="1">
            <a:off x="2057400" y="2409463"/>
            <a:ext cx="540418" cy="1532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9" idx="1"/>
          </p:cNvCxnSpPr>
          <p:nvPr/>
        </p:nvCxnSpPr>
        <p:spPr>
          <a:xfrm flipV="1">
            <a:off x="2057400" y="2409463"/>
            <a:ext cx="540418" cy="6924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1"/>
            <a:endCxn id="22" idx="3"/>
          </p:cNvCxnSpPr>
          <p:nvPr/>
        </p:nvCxnSpPr>
        <p:spPr>
          <a:xfrm flipH="1">
            <a:off x="2078620" y="2409463"/>
            <a:ext cx="519198" cy="12103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1"/>
            <a:endCxn id="23" idx="3"/>
          </p:cNvCxnSpPr>
          <p:nvPr/>
        </p:nvCxnSpPr>
        <p:spPr>
          <a:xfrm flipH="1">
            <a:off x="2091159" y="2409463"/>
            <a:ext cx="506659" cy="1743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1"/>
            <a:endCxn id="24" idx="3"/>
          </p:cNvCxnSpPr>
          <p:nvPr/>
        </p:nvCxnSpPr>
        <p:spPr>
          <a:xfrm flipH="1">
            <a:off x="2102734" y="2409463"/>
            <a:ext cx="495084" cy="2277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1"/>
            <a:endCxn id="25" idx="3"/>
          </p:cNvCxnSpPr>
          <p:nvPr/>
        </p:nvCxnSpPr>
        <p:spPr>
          <a:xfrm flipH="1">
            <a:off x="2102734" y="2409463"/>
            <a:ext cx="495084" cy="28102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67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414"/>
            <a:ext cx="8229600" cy="7705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CIS Component Model</a:t>
            </a:r>
            <a:endParaRPr lang="en-US" sz="3600" dirty="0"/>
          </a:p>
        </p:txBody>
      </p:sp>
      <p:sp>
        <p:nvSpPr>
          <p:cNvPr id="6" name="Can 5"/>
          <p:cNvSpPr/>
          <p:nvPr/>
        </p:nvSpPr>
        <p:spPr>
          <a:xfrm>
            <a:off x="801445" y="1789113"/>
            <a:ext cx="1452271" cy="1444625"/>
          </a:xfrm>
          <a:prstGeom prst="can">
            <a:avLst>
              <a:gd name="adj" fmla="val 17967"/>
            </a:avLst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Repository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801445" y="3778705"/>
            <a:ext cx="1452271" cy="70345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CDSS</a:t>
            </a:r>
          </a:p>
        </p:txBody>
      </p:sp>
      <p:sp>
        <p:nvSpPr>
          <p:cNvPr id="8" name="Can 7"/>
          <p:cNvSpPr/>
          <p:nvPr/>
        </p:nvSpPr>
        <p:spPr>
          <a:xfrm>
            <a:off x="3034604" y="5119687"/>
            <a:ext cx="1363663" cy="1044575"/>
          </a:xfrm>
          <a:prstGeom prst="can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Data Dictionary</a:t>
            </a:r>
          </a:p>
        </p:txBody>
      </p:sp>
      <p:sp>
        <p:nvSpPr>
          <p:cNvPr id="9" name="Multidocument 8"/>
          <p:cNvSpPr/>
          <p:nvPr/>
        </p:nvSpPr>
        <p:spPr>
          <a:xfrm>
            <a:off x="2819400" y="3200400"/>
            <a:ext cx="1492784" cy="1524000"/>
          </a:xfrm>
          <a:prstGeom prst="flowChartMultidocument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</a:rPr>
              <a:t>Clinical Applications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87490" y="1862135"/>
            <a:ext cx="1301614" cy="18859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Interface Engine</a:t>
            </a:r>
          </a:p>
        </p:txBody>
      </p:sp>
      <p:sp>
        <p:nvSpPr>
          <p:cNvPr id="11" name="Cloud 10"/>
          <p:cNvSpPr/>
          <p:nvPr/>
        </p:nvSpPr>
        <p:spPr>
          <a:xfrm>
            <a:off x="4931100" y="4774284"/>
            <a:ext cx="1655315" cy="1193800"/>
          </a:xfrm>
          <a:prstGeom prst="cloud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</a:rPr>
              <a:t>RHIO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</a:rPr>
              <a:t>HIE</a:t>
            </a:r>
            <a:endParaRPr lang="en-US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NwHIN</a:t>
            </a:r>
          </a:p>
        </p:txBody>
      </p:sp>
      <p:sp>
        <p:nvSpPr>
          <p:cNvPr id="12" name="Can 11"/>
          <p:cNvSpPr/>
          <p:nvPr/>
        </p:nvSpPr>
        <p:spPr>
          <a:xfrm>
            <a:off x="3025535" y="1789112"/>
            <a:ext cx="1363660" cy="899878"/>
          </a:xfrm>
          <a:prstGeom prst="can">
            <a:avLst>
              <a:gd name="adj" fmla="val 20816"/>
            </a:avLst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MPI</a:t>
            </a:r>
          </a:p>
        </p:txBody>
      </p:sp>
      <p:sp>
        <p:nvSpPr>
          <p:cNvPr id="13" name="Can 12"/>
          <p:cNvSpPr/>
          <p:nvPr/>
        </p:nvSpPr>
        <p:spPr>
          <a:xfrm>
            <a:off x="801445" y="5040270"/>
            <a:ext cx="1452271" cy="1162050"/>
          </a:xfrm>
          <a:prstGeom prst="can">
            <a:avLst>
              <a:gd name="adj" fmla="val 19538"/>
            </a:avLst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Knowledge Base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16436" y="2688990"/>
            <a:ext cx="0" cy="53975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med" len="sm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</p:cNvCxnSpPr>
          <p:nvPr/>
        </p:nvCxnSpPr>
        <p:spPr>
          <a:xfrm>
            <a:off x="5738297" y="3748085"/>
            <a:ext cx="0" cy="1085172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0"/>
          </p:cNvCxnSpPr>
          <p:nvPr/>
        </p:nvCxnSpPr>
        <p:spPr>
          <a:xfrm>
            <a:off x="1527581" y="3233738"/>
            <a:ext cx="0" cy="544967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</p:cNvCxnSpPr>
          <p:nvPr/>
        </p:nvCxnSpPr>
        <p:spPr>
          <a:xfrm>
            <a:off x="2253716" y="5621295"/>
            <a:ext cx="780888" cy="0"/>
          </a:xfrm>
          <a:prstGeom prst="straightConnector1">
            <a:avLst/>
          </a:prstGeom>
          <a:ln w="63500" cmpd="sng">
            <a:solidFill>
              <a:schemeClr val="tx1">
                <a:lumMod val="65000"/>
                <a:lumOff val="35000"/>
              </a:schemeClr>
            </a:solidFill>
            <a:prstDash val="sysDot"/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Multidocument 18"/>
          <p:cNvSpPr/>
          <p:nvPr/>
        </p:nvSpPr>
        <p:spPr>
          <a:xfrm>
            <a:off x="7082841" y="2631376"/>
            <a:ext cx="1808163" cy="1524000"/>
          </a:xfrm>
          <a:prstGeom prst="flowChartMultidocument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Ancillary / Departmental Systems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89104" y="3406076"/>
            <a:ext cx="668337" cy="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597452" y="5286375"/>
            <a:ext cx="668337" cy="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7265789" y="4630501"/>
            <a:ext cx="1641475" cy="1257301"/>
            <a:chOff x="7345362" y="5119451"/>
            <a:chExt cx="1641475" cy="1257301"/>
          </a:xfrm>
        </p:grpSpPr>
        <p:sp>
          <p:nvSpPr>
            <p:cNvPr id="23" name="Snip Same Side Corner Rectangle 22"/>
            <p:cNvSpPr/>
            <p:nvPr/>
          </p:nvSpPr>
          <p:spPr>
            <a:xfrm>
              <a:off x="7662862" y="5119451"/>
              <a:ext cx="1323975" cy="1117600"/>
            </a:xfrm>
            <a:prstGeom prst="snip2SameRect">
              <a:avLst/>
            </a:prstGeom>
            <a:gradFill flip="none" rotWithShape="1">
              <a:gsLst>
                <a:gs pos="0">
                  <a:schemeClr val="accent4">
                    <a:lumMod val="2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4" name="Snip Same Side Corner Rectangle 23"/>
            <p:cNvSpPr/>
            <p:nvPr/>
          </p:nvSpPr>
          <p:spPr>
            <a:xfrm>
              <a:off x="7510462" y="5193837"/>
              <a:ext cx="1323975" cy="1117600"/>
            </a:xfrm>
            <a:prstGeom prst="snip2SameRect">
              <a:avLst/>
            </a:prstGeom>
            <a:gradFill flip="none" rotWithShape="1">
              <a:gsLst>
                <a:gs pos="0">
                  <a:schemeClr val="accent4">
                    <a:lumMod val="2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5" name="Snip Same Side Corner Rectangle 24"/>
            <p:cNvSpPr/>
            <p:nvPr/>
          </p:nvSpPr>
          <p:spPr>
            <a:xfrm>
              <a:off x="7345362" y="5259152"/>
              <a:ext cx="1323975" cy="1117600"/>
            </a:xfrm>
            <a:prstGeom prst="snip2SameRect">
              <a:avLst/>
            </a:prstGeom>
            <a:gradFill flip="none" rotWithShape="1">
              <a:gsLst>
                <a:gs pos="0">
                  <a:schemeClr val="accent4">
                    <a:lumMod val="2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bg2"/>
                  </a:solidFill>
                </a:rPr>
                <a:t>Other 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chemeClr val="bg2"/>
                  </a:solidFill>
                </a:rPr>
                <a:t>Provider Organizations</a:t>
              </a:r>
            </a:p>
          </p:txBody>
        </p:sp>
      </p:grpSp>
      <p:cxnSp>
        <p:nvCxnSpPr>
          <p:cNvPr id="26" name="Straight Arrow Connector 25"/>
          <p:cNvCxnSpPr>
            <a:stCxn id="7" idx="2"/>
            <a:endCxn id="13" idx="1"/>
          </p:cNvCxnSpPr>
          <p:nvPr/>
        </p:nvCxnSpPr>
        <p:spPr>
          <a:xfrm>
            <a:off x="1527581" y="4482160"/>
            <a:ext cx="0" cy="55811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2" idx="2"/>
          </p:cNvCxnSpPr>
          <p:nvPr/>
        </p:nvCxnSpPr>
        <p:spPr>
          <a:xfrm>
            <a:off x="2253716" y="2239051"/>
            <a:ext cx="771819" cy="0"/>
          </a:xfrm>
          <a:prstGeom prst="straightConnector1">
            <a:avLst/>
          </a:prstGeom>
          <a:ln w="63500" cmpd="sng">
            <a:solidFill>
              <a:schemeClr val="tx1">
                <a:lumMod val="65000"/>
                <a:lumOff val="35000"/>
              </a:schemeClr>
            </a:solidFill>
            <a:prstDash val="sysDot"/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13991" y="2659970"/>
            <a:ext cx="711544" cy="707344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06683" y="4622337"/>
            <a:ext cx="0" cy="48260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0800000" flipV="1">
            <a:off x="4402803" y="3050937"/>
            <a:ext cx="689223" cy="2836865"/>
          </a:xfrm>
          <a:prstGeom prst="bentConnector3">
            <a:avLst>
              <a:gd name="adj1" fmla="val 38215"/>
            </a:avLst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3"/>
          </p:cNvCxnSpPr>
          <p:nvPr/>
        </p:nvCxnSpPr>
        <p:spPr>
          <a:xfrm>
            <a:off x="2253716" y="4130433"/>
            <a:ext cx="663979" cy="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389195" y="2135981"/>
            <a:ext cx="698295" cy="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0" idx="0"/>
            <a:endCxn id="6" idx="1"/>
          </p:cNvCxnSpPr>
          <p:nvPr/>
        </p:nvCxnSpPr>
        <p:spPr>
          <a:xfrm rot="16200000" flipV="1">
            <a:off x="3596428" y="-279734"/>
            <a:ext cx="73022" cy="4210716"/>
          </a:xfrm>
          <a:prstGeom prst="bentConnector3">
            <a:avLst>
              <a:gd name="adj1" fmla="val 584963"/>
            </a:avLst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" idx="3"/>
            <a:endCxn id="6" idx="2"/>
          </p:cNvCxnSpPr>
          <p:nvPr/>
        </p:nvCxnSpPr>
        <p:spPr>
          <a:xfrm rot="5400000" flipH="1">
            <a:off x="432523" y="2880349"/>
            <a:ext cx="3652836" cy="2914991"/>
          </a:xfrm>
          <a:prstGeom prst="bentConnector4">
            <a:avLst>
              <a:gd name="adj1" fmla="val -11918"/>
              <a:gd name="adj2" fmla="val 119494"/>
            </a:avLst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sysDot"/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Can 114"/>
          <p:cNvSpPr/>
          <p:nvPr/>
        </p:nvSpPr>
        <p:spPr>
          <a:xfrm>
            <a:off x="7432845" y="1466850"/>
            <a:ext cx="1363663" cy="1044575"/>
          </a:xfrm>
          <a:prstGeom prst="can">
            <a:avLst/>
          </a:prstGeom>
          <a:gradFill flip="none" rotWithShape="1">
            <a:gsLst>
              <a:gs pos="0">
                <a:schemeClr val="accent4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</a:rPr>
              <a:t>Data Warehouse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16" name="Elbow Connector 115"/>
          <p:cNvCxnSpPr/>
          <p:nvPr/>
        </p:nvCxnSpPr>
        <p:spPr>
          <a:xfrm rot="16200000" flipH="1" flipV="1">
            <a:off x="4538464" y="-1787100"/>
            <a:ext cx="322263" cy="6830163"/>
          </a:xfrm>
          <a:prstGeom prst="bentConnector3">
            <a:avLst>
              <a:gd name="adj1" fmla="val -109889"/>
            </a:avLst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/>
          <p:nvPr/>
        </p:nvCxnSpPr>
        <p:spPr>
          <a:xfrm>
            <a:off x="4393731" y="2342121"/>
            <a:ext cx="9072" cy="3299854"/>
          </a:xfrm>
          <a:prstGeom prst="bentConnector3">
            <a:avLst>
              <a:gd name="adj1" fmla="val 2945403"/>
            </a:avLst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sysDot"/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6389104" y="2167515"/>
            <a:ext cx="1039133" cy="0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2253716" y="4704887"/>
            <a:ext cx="663979" cy="581489"/>
          </a:xfrm>
          <a:prstGeom prst="straightConnector1">
            <a:avLst/>
          </a:prstGeom>
          <a:ln w="82550">
            <a:solidFill>
              <a:schemeClr val="tx1">
                <a:lumMod val="65000"/>
                <a:lumOff val="35000"/>
              </a:schemeClr>
            </a:solidFill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/>
          <p:nvPr/>
        </p:nvCxnSpPr>
        <p:spPr>
          <a:xfrm rot="5400000" flipH="1">
            <a:off x="1144335" y="3776073"/>
            <a:ext cx="2033829" cy="2719610"/>
          </a:xfrm>
          <a:prstGeom prst="bentConnector4">
            <a:avLst>
              <a:gd name="adj1" fmla="val -11240"/>
              <a:gd name="adj2" fmla="val 112206"/>
            </a:avLst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sysDot"/>
            <a:headEnd type="triangle" w="sm" len="sm"/>
            <a:tailEnd type="triangl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2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371600" y="1143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3.  Clinical Database structure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0" y="2514600"/>
            <a:ext cx="6400800" cy="3276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Entity,  attribute, value  (type 2)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Defined columns for each entity (type 1)</a:t>
            </a:r>
          </a:p>
        </p:txBody>
      </p:sp>
    </p:spTree>
    <p:extLst>
      <p:ext uri="{BB962C8B-B14F-4D97-AF65-F5344CB8AC3E}">
        <p14:creationId xmlns:p14="http://schemas.microsoft.com/office/powerpoint/2010/main" val="242925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645" y="1143000"/>
            <a:ext cx="7162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Even though technology has changed dramatically during the fifty years, The </a:t>
            </a:r>
            <a:r>
              <a:rPr lang="en-US" sz="3600" dirty="0"/>
              <a:t>value of the clinical data is </a:t>
            </a:r>
            <a:r>
              <a:rPr lang="en-US" sz="3600" dirty="0" smtClean="0"/>
              <a:t>unchanged</a:t>
            </a:r>
          </a:p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Punch cards vs voice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Software architecture and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2k program overlays vs unlimited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Hardwired terminals vs hand-held WIFI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Film vs digital imaging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551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712</TotalTime>
  <Words>513</Words>
  <Application>Microsoft Macintosh PowerPoint</Application>
  <PresentationFormat>On-screen Show (4:3)</PresentationFormat>
  <Paragraphs>170</Paragraphs>
  <Slides>18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The pervasive influence of  Homer R. Warner  and  The Biomedical Informatics Department at the University of Utah Ten original contributions  Paul D. Clayton, PhD Emeritus Professor &amp; Former Chair  Medical Informatics at Columbia University 50th Anniversary Celebration – 18 April 2015</vt:lpstr>
      <vt:lpstr>PowerPoint Presentation</vt:lpstr>
      <vt:lpstr>PowerPoint Presentation</vt:lpstr>
      <vt:lpstr>1. Use of statistical probability in diagnosis: Bayes’ theorem  </vt:lpstr>
      <vt:lpstr>2.  Clinical System Architecture</vt:lpstr>
      <vt:lpstr>PowerPoint Presentation</vt:lpstr>
      <vt:lpstr>CIS Component Model</vt:lpstr>
      <vt:lpstr>3.  Clinical Database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Reed Gardner</cp:lastModifiedBy>
  <cp:revision>42</cp:revision>
  <cp:lastPrinted>2015-04-17T13:56:15Z</cp:lastPrinted>
  <dcterms:created xsi:type="dcterms:W3CDTF">2013-03-15T02:38:53Z</dcterms:created>
  <dcterms:modified xsi:type="dcterms:W3CDTF">2015-04-17T13:58:09Z</dcterms:modified>
</cp:coreProperties>
</file>