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3" r:id="rId4"/>
    <p:sldId id="274" r:id="rId5"/>
    <p:sldId id="275" r:id="rId6"/>
    <p:sldId id="276" r:id="rId7"/>
    <p:sldId id="268" r:id="rId8"/>
    <p:sldId id="269" r:id="rId9"/>
    <p:sldId id="277" r:id="rId10"/>
    <p:sldId id="278" r:id="rId11"/>
    <p:sldId id="281" r:id="rId12"/>
    <p:sldId id="261" r:id="rId13"/>
    <p:sldId id="260" r:id="rId14"/>
    <p:sldId id="263" r:id="rId15"/>
    <p:sldId id="264" r:id="rId16"/>
    <p:sldId id="259" r:id="rId17"/>
    <p:sldId id="280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9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rgbClr val="FFFF00"/>
                </a:solidFill>
              </a:defRPr>
            </a:pPr>
            <a:r>
              <a:rPr lang="en-US" dirty="0">
                <a:solidFill>
                  <a:srgbClr val="FFFF00"/>
                </a:solidFill>
              </a:rPr>
              <a:t>University of Utah Biomedical Informatics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rPr lang="en-US" dirty="0">
                <a:solidFill>
                  <a:srgbClr val="FFFF00"/>
                </a:solidFill>
              </a:rPr>
              <a:t> Graduates First 50 Years</a:t>
            </a:r>
          </a:p>
        </c:rich>
      </c:tx>
      <c:layout>
        <c:manualLayout>
          <c:xMode val="edge"/>
          <c:yMode val="edge"/>
          <c:x val="9.4157531554732193E-2"/>
          <c:y val="5.18882542787759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965223097112806E-2"/>
          <c:y val="3.3750000000000002E-2"/>
          <c:w val="0.88111811023622"/>
          <c:h val="0.809458415354331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PhD-161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Sheet1!$A$2:$A$52</c:f>
              <c:numCache>
                <c:formatCode>General</c:formatCode>
                <c:ptCount val="51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</c:numCache>
            </c:num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6</c:v>
                </c:pt>
                <c:pt idx="4">
                  <c:v>8</c:v>
                </c:pt>
                <c:pt idx="5">
                  <c:v>8</c:v>
                </c:pt>
                <c:pt idx="6">
                  <c:v>10</c:v>
                </c:pt>
                <c:pt idx="7">
                  <c:v>13</c:v>
                </c:pt>
                <c:pt idx="8">
                  <c:v>13</c:v>
                </c:pt>
                <c:pt idx="9">
                  <c:v>15</c:v>
                </c:pt>
                <c:pt idx="10">
                  <c:v>19</c:v>
                </c:pt>
                <c:pt idx="11">
                  <c:v>21</c:v>
                </c:pt>
                <c:pt idx="12">
                  <c:v>24</c:v>
                </c:pt>
                <c:pt idx="13">
                  <c:v>32</c:v>
                </c:pt>
                <c:pt idx="14">
                  <c:v>35</c:v>
                </c:pt>
                <c:pt idx="15">
                  <c:v>40</c:v>
                </c:pt>
                <c:pt idx="16">
                  <c:v>40</c:v>
                </c:pt>
                <c:pt idx="17">
                  <c:v>44</c:v>
                </c:pt>
                <c:pt idx="18">
                  <c:v>44</c:v>
                </c:pt>
                <c:pt idx="19">
                  <c:v>47</c:v>
                </c:pt>
                <c:pt idx="20">
                  <c:v>49</c:v>
                </c:pt>
                <c:pt idx="21">
                  <c:v>50</c:v>
                </c:pt>
                <c:pt idx="22">
                  <c:v>50</c:v>
                </c:pt>
                <c:pt idx="23">
                  <c:v>56</c:v>
                </c:pt>
                <c:pt idx="24">
                  <c:v>58</c:v>
                </c:pt>
                <c:pt idx="25">
                  <c:v>65</c:v>
                </c:pt>
                <c:pt idx="26">
                  <c:v>69</c:v>
                </c:pt>
                <c:pt idx="27">
                  <c:v>75</c:v>
                </c:pt>
                <c:pt idx="28">
                  <c:v>79</c:v>
                </c:pt>
                <c:pt idx="29">
                  <c:v>81</c:v>
                </c:pt>
                <c:pt idx="30">
                  <c:v>87</c:v>
                </c:pt>
                <c:pt idx="31">
                  <c:v>91</c:v>
                </c:pt>
                <c:pt idx="32">
                  <c:v>92</c:v>
                </c:pt>
                <c:pt idx="33">
                  <c:v>94</c:v>
                </c:pt>
                <c:pt idx="34">
                  <c:v>97</c:v>
                </c:pt>
                <c:pt idx="35">
                  <c:v>98</c:v>
                </c:pt>
                <c:pt idx="36">
                  <c:v>101</c:v>
                </c:pt>
                <c:pt idx="37">
                  <c:v>102</c:v>
                </c:pt>
                <c:pt idx="38">
                  <c:v>102</c:v>
                </c:pt>
                <c:pt idx="39">
                  <c:v>104</c:v>
                </c:pt>
                <c:pt idx="40">
                  <c:v>109</c:v>
                </c:pt>
                <c:pt idx="41">
                  <c:v>112</c:v>
                </c:pt>
                <c:pt idx="42">
                  <c:v>118</c:v>
                </c:pt>
                <c:pt idx="43">
                  <c:v>126</c:v>
                </c:pt>
                <c:pt idx="44">
                  <c:v>129</c:v>
                </c:pt>
                <c:pt idx="45">
                  <c:v>136</c:v>
                </c:pt>
                <c:pt idx="46">
                  <c:v>144</c:v>
                </c:pt>
                <c:pt idx="47">
                  <c:v>151</c:v>
                </c:pt>
                <c:pt idx="48">
                  <c:v>159</c:v>
                </c:pt>
                <c:pt idx="49">
                  <c:v>161</c:v>
                </c:pt>
                <c:pt idx="50">
                  <c:v>161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MS-196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ymbol val="none"/>
          </c:marker>
          <c:cat>
            <c:numRef>
              <c:f>Sheet1!$A$2:$A$52</c:f>
              <c:numCache>
                <c:formatCode>General</c:formatCode>
                <c:ptCount val="51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</c:numCache>
            </c:num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6</c:v>
                </c:pt>
                <c:pt idx="11">
                  <c:v>7</c:v>
                </c:pt>
                <c:pt idx="12">
                  <c:v>8</c:v>
                </c:pt>
                <c:pt idx="13">
                  <c:v>9</c:v>
                </c:pt>
                <c:pt idx="14">
                  <c:v>13</c:v>
                </c:pt>
                <c:pt idx="15">
                  <c:v>18</c:v>
                </c:pt>
                <c:pt idx="16">
                  <c:v>23</c:v>
                </c:pt>
                <c:pt idx="17">
                  <c:v>27</c:v>
                </c:pt>
                <c:pt idx="18">
                  <c:v>30</c:v>
                </c:pt>
                <c:pt idx="19">
                  <c:v>38</c:v>
                </c:pt>
                <c:pt idx="20">
                  <c:v>44</c:v>
                </c:pt>
                <c:pt idx="21">
                  <c:v>50</c:v>
                </c:pt>
                <c:pt idx="22">
                  <c:v>59</c:v>
                </c:pt>
                <c:pt idx="23">
                  <c:v>66</c:v>
                </c:pt>
                <c:pt idx="24">
                  <c:v>81</c:v>
                </c:pt>
                <c:pt idx="25">
                  <c:v>85</c:v>
                </c:pt>
                <c:pt idx="26">
                  <c:v>91</c:v>
                </c:pt>
                <c:pt idx="27">
                  <c:v>98</c:v>
                </c:pt>
                <c:pt idx="28">
                  <c:v>101</c:v>
                </c:pt>
                <c:pt idx="29">
                  <c:v>102</c:v>
                </c:pt>
                <c:pt idx="30">
                  <c:v>107</c:v>
                </c:pt>
                <c:pt idx="31">
                  <c:v>113</c:v>
                </c:pt>
                <c:pt idx="32">
                  <c:v>116</c:v>
                </c:pt>
                <c:pt idx="33">
                  <c:v>119</c:v>
                </c:pt>
                <c:pt idx="34">
                  <c:v>127</c:v>
                </c:pt>
                <c:pt idx="35">
                  <c:v>132</c:v>
                </c:pt>
                <c:pt idx="36">
                  <c:v>136</c:v>
                </c:pt>
                <c:pt idx="37">
                  <c:v>140</c:v>
                </c:pt>
                <c:pt idx="38">
                  <c:v>147</c:v>
                </c:pt>
                <c:pt idx="39">
                  <c:v>153</c:v>
                </c:pt>
                <c:pt idx="40">
                  <c:v>160</c:v>
                </c:pt>
                <c:pt idx="41">
                  <c:v>166</c:v>
                </c:pt>
                <c:pt idx="42">
                  <c:v>170</c:v>
                </c:pt>
                <c:pt idx="43">
                  <c:v>173</c:v>
                </c:pt>
                <c:pt idx="44">
                  <c:v>174</c:v>
                </c:pt>
                <c:pt idx="45">
                  <c:v>176</c:v>
                </c:pt>
                <c:pt idx="46">
                  <c:v>176</c:v>
                </c:pt>
                <c:pt idx="47">
                  <c:v>180</c:v>
                </c:pt>
                <c:pt idx="48">
                  <c:v>183</c:v>
                </c:pt>
                <c:pt idx="49">
                  <c:v>183</c:v>
                </c:pt>
                <c:pt idx="50">
                  <c:v>183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8417016"/>
        <c:axId val="314852648"/>
      </c:lineChart>
      <c:catAx>
        <c:axId val="308417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en-US"/>
          </a:p>
        </c:txPr>
        <c:crossAx val="314852648"/>
        <c:crosses val="autoZero"/>
        <c:auto val="1"/>
        <c:lblAlgn val="ctr"/>
        <c:lblOffset val="100"/>
        <c:noMultiLvlLbl val="0"/>
      </c:catAx>
      <c:valAx>
        <c:axId val="314852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en-US"/>
          </a:p>
        </c:txPr>
        <c:crossAx val="308417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06129445153999"/>
          <c:y val="1.89277880138587E-2"/>
          <c:w val="0.221045863709734"/>
          <c:h val="9.5110610202238599E-2"/>
        </c:manualLayout>
      </c:layout>
      <c:overlay val="0"/>
      <c:txPr>
        <a:bodyPr/>
        <a:lstStyle/>
        <a:p>
          <a:pPr>
            <a:defRPr>
              <a:solidFill>
                <a:srgbClr val="FFFF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rgbClr val="FFFF00"/>
                </a:solidFill>
              </a:defRPr>
            </a:pPr>
            <a:r>
              <a:rPr lang="en-US" dirty="0" smtClean="0">
                <a:solidFill>
                  <a:srgbClr val="FFFF00"/>
                </a:solidFill>
              </a:rPr>
              <a:t>University</a:t>
            </a:r>
            <a:r>
              <a:rPr lang="en-US" baseline="0" dirty="0" smtClean="0">
                <a:solidFill>
                  <a:srgbClr val="FFFF00"/>
                </a:solidFill>
              </a:rPr>
              <a:t> of Utah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rPr lang="en-US" baseline="0" dirty="0" smtClean="0">
                <a:solidFill>
                  <a:srgbClr val="FFFF00"/>
                </a:solidFill>
              </a:rPr>
              <a:t>Biomedical Informatics PhD and MS Graduates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rPr lang="en-US" baseline="0" dirty="0" smtClean="0">
                <a:solidFill>
                  <a:srgbClr val="FFFF00"/>
                </a:solidFill>
              </a:rPr>
              <a:t>For first 50 years in 5 year increments</a:t>
            </a:r>
          </a:p>
        </c:rich>
      </c:tx>
      <c:layout>
        <c:manualLayout>
          <c:xMode val="edge"/>
          <c:yMode val="edge"/>
          <c:x val="0.18970927206829499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6305883639545102E-2"/>
          <c:y val="0.18190761993830801"/>
          <c:w val="0.90497408136482904"/>
          <c:h val="0.741601418837474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PhD-161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1969</c:v>
                </c:pt>
                <c:pt idx="1">
                  <c:v>1974</c:v>
                </c:pt>
                <c:pt idx="2">
                  <c:v>1979</c:v>
                </c:pt>
                <c:pt idx="3">
                  <c:v>1984</c:v>
                </c:pt>
                <c:pt idx="4">
                  <c:v>1989</c:v>
                </c:pt>
                <c:pt idx="5">
                  <c:v>1994</c:v>
                </c:pt>
                <c:pt idx="6">
                  <c:v>1999</c:v>
                </c:pt>
                <c:pt idx="7">
                  <c:v>2004</c:v>
                </c:pt>
                <c:pt idx="8">
                  <c:v>2009</c:v>
                </c:pt>
                <c:pt idx="9">
                  <c:v>2014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</c:v>
                </c:pt>
                <c:pt idx="1">
                  <c:v>7</c:v>
                </c:pt>
                <c:pt idx="2">
                  <c:v>20</c:v>
                </c:pt>
                <c:pt idx="3">
                  <c:v>12</c:v>
                </c:pt>
                <c:pt idx="4">
                  <c:v>11</c:v>
                </c:pt>
                <c:pt idx="5">
                  <c:v>23</c:v>
                </c:pt>
                <c:pt idx="6">
                  <c:v>16</c:v>
                </c:pt>
                <c:pt idx="7">
                  <c:v>7</c:v>
                </c:pt>
                <c:pt idx="8">
                  <c:v>25</c:v>
                </c:pt>
                <c:pt idx="9">
                  <c:v>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MS-196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1969</c:v>
                </c:pt>
                <c:pt idx="1">
                  <c:v>1974</c:v>
                </c:pt>
                <c:pt idx="2">
                  <c:v>1979</c:v>
                </c:pt>
                <c:pt idx="3">
                  <c:v>1984</c:v>
                </c:pt>
                <c:pt idx="4">
                  <c:v>1989</c:v>
                </c:pt>
                <c:pt idx="5">
                  <c:v>1994</c:v>
                </c:pt>
                <c:pt idx="6">
                  <c:v>1999</c:v>
                </c:pt>
                <c:pt idx="7">
                  <c:v>2004</c:v>
                </c:pt>
                <c:pt idx="8">
                  <c:v>2009</c:v>
                </c:pt>
                <c:pt idx="9">
                  <c:v>2014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7</c:v>
                </c:pt>
                <c:pt idx="3">
                  <c:v>25</c:v>
                </c:pt>
                <c:pt idx="4">
                  <c:v>43</c:v>
                </c:pt>
                <c:pt idx="5">
                  <c:v>21</c:v>
                </c:pt>
                <c:pt idx="6">
                  <c:v>25</c:v>
                </c:pt>
                <c:pt idx="7">
                  <c:v>26</c:v>
                </c:pt>
                <c:pt idx="8">
                  <c:v>21</c:v>
                </c:pt>
                <c:pt idx="9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4861664"/>
        <c:axId val="314855784"/>
      </c:barChart>
      <c:catAx>
        <c:axId val="31486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en-US"/>
          </a:p>
        </c:txPr>
        <c:crossAx val="314855784"/>
        <c:crosses val="autoZero"/>
        <c:auto val="1"/>
        <c:lblAlgn val="ctr"/>
        <c:lblOffset val="100"/>
        <c:noMultiLvlLbl val="0"/>
      </c:catAx>
      <c:valAx>
        <c:axId val="314855784"/>
        <c:scaling>
          <c:orientation val="minMax"/>
          <c:max val="4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en-US"/>
          </a:p>
        </c:txPr>
        <c:crossAx val="3148616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516885389326304"/>
          <c:y val="0.199122329219037"/>
          <c:w val="0.12566447944007"/>
          <c:h val="0.11092478428942899"/>
        </c:manualLayout>
      </c:layout>
      <c:overlay val="0"/>
      <c:txPr>
        <a:bodyPr/>
        <a:lstStyle/>
        <a:p>
          <a:pPr>
            <a:defRPr>
              <a:solidFill>
                <a:srgbClr val="FFFF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E56F5-5007-DA4C-AC33-F87F566FEB16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C7A7A-A2BE-B24A-B16B-E1F18D717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34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0EA78-50E2-1F4C-8300-5133A5E48FE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019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6260-7E69-314F-A0B1-FCA35C5CDC0F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4790-644B-1141-ADE6-65F7511E5D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688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6260-7E69-314F-A0B1-FCA35C5CDC0F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4790-644B-1141-ADE6-65F7511E5D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65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6260-7E69-314F-A0B1-FCA35C5CDC0F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4790-644B-1141-ADE6-65F7511E5D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240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6260-7E69-314F-A0B1-FCA35C5CDC0F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4790-644B-1141-ADE6-65F7511E5D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87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6260-7E69-314F-A0B1-FCA35C5CDC0F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4790-644B-1141-ADE6-65F7511E5D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77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6260-7E69-314F-A0B1-FCA35C5CDC0F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4790-644B-1141-ADE6-65F7511E5D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39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6260-7E69-314F-A0B1-FCA35C5CDC0F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4790-644B-1141-ADE6-65F7511E5D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76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6260-7E69-314F-A0B1-FCA35C5CDC0F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4790-644B-1141-ADE6-65F7511E5D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7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6260-7E69-314F-A0B1-FCA35C5CDC0F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4790-644B-1141-ADE6-65F7511E5D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44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6260-7E69-314F-A0B1-FCA35C5CDC0F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4790-644B-1141-ADE6-65F7511E5D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6260-7E69-314F-A0B1-FCA35C5CDC0F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4790-644B-1141-ADE6-65F7511E5D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5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E6260-7E69-314F-A0B1-FCA35C5CDC0F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04790-644B-1141-ADE6-65F7511E5D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tiff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737" y="1067635"/>
            <a:ext cx="8629316" cy="190683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/>
                <a:cs typeface="Arial"/>
              </a:rPr>
              <a:t>The Beginnings of Informatics at the University of Utah </a:t>
            </a:r>
            <a:br>
              <a:rPr lang="en-US" dirty="0" smtClean="0">
                <a:solidFill>
                  <a:srgbClr val="FFFF00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rgbClr val="FFFF00"/>
                </a:solidFill>
                <a:latin typeface="Arial"/>
                <a:cs typeface="Arial"/>
              </a:rPr>
              <a:t>The First Few Years</a:t>
            </a:r>
            <a:endParaRPr lang="en-US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Reed M. Gardner, PhD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Emeritus Professor and Former Chair,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Department of Biomedical Informatics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0242" y="5975684"/>
            <a:ext cx="5470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Biomedical Informatics 50</a:t>
            </a:r>
            <a:r>
              <a:rPr lang="en-US" baseline="30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th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 Anniversary Celebration</a:t>
            </a:r>
          </a:p>
          <a:p>
            <a:pPr algn="ctr"/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18 April 2015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490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16" y="154742"/>
            <a:ext cx="8910052" cy="134352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/>
                <a:cs typeface="Arial"/>
              </a:rPr>
              <a:t>1975 Faculty Photo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Department of Medical Biophysics and Computing</a:t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4" name="Content Placeholder 3" descr="Faculty Photo 1975.Medical Biophysics and Computing.WORD Legend included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6789" y="1498268"/>
            <a:ext cx="9259493" cy="5092364"/>
          </a:xfrm>
        </p:spPr>
      </p:pic>
    </p:spTree>
    <p:extLst>
      <p:ext uri="{BB962C8B-B14F-4D97-AF65-F5344CB8AC3E}">
        <p14:creationId xmlns:p14="http://schemas.microsoft.com/office/powerpoint/2010/main" val="113562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632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Dissertations &amp; Theses as HISTORICAL Documents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053" y="1851527"/>
            <a:ext cx="8285747" cy="465221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First went to Eccles Library to “look” at the paper documents – they were ALL GONE!!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Then “found” paper documents in the BMI Department offices - got scans of title pages and Abstracts (pdf) of those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Found there were many Dissertations and Theses in the Upro files at Marriott Library – at the moment not complete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Found remainder of documents at ProQuest database in Ann Arbor, Michigan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Graduates, Dates, Titles of documents recovered – but still a work in progress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6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673531219"/>
              </p:ext>
            </p:extLst>
          </p:nvPr>
        </p:nvGraphicFramePr>
        <p:xfrm>
          <a:off x="454118" y="98425"/>
          <a:ext cx="8618121" cy="660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179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84814859"/>
              </p:ext>
            </p:extLst>
          </p:nvPr>
        </p:nvGraphicFramePr>
        <p:xfrm>
          <a:off x="0" y="46790"/>
          <a:ext cx="9144000" cy="6811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800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126679"/>
              </p:ext>
            </p:extLst>
          </p:nvPr>
        </p:nvGraphicFramePr>
        <p:xfrm>
          <a:off x="26737" y="33419"/>
          <a:ext cx="9117263" cy="6824580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tl" rotWithShape="0">
                    <a:schemeClr val="accent3">
                      <a:lumMod val="50000"/>
                      <a:alpha val="0"/>
                    </a:schemeClr>
                  </a:outerShdw>
                </a:effectLst>
              </a:tblPr>
              <a:tblGrid>
                <a:gridCol w="330035"/>
                <a:gridCol w="1697547"/>
                <a:gridCol w="614903"/>
                <a:gridCol w="571393"/>
                <a:gridCol w="371292"/>
                <a:gridCol w="5532093"/>
              </a:tblGrid>
              <a:tr h="24655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8" marR="8028" marT="80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FIRST 15 “MEDICAL INFORMATICS” GRADUATES AT UTAH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28" marR="8028" marT="80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76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#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AUTHOR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DEPARTMENT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28" marR="8028" marT="8028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GRADUATION DATE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28" marR="8028" marT="8028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DEGREE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28" marR="8028" marT="8028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DISSERTATION OR THESIS TITLE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16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Topham, W. Sanford (Sam)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Aug-65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PhD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CONTROL OF CARDIAC OUTPUT STUDIED WITH COMPUTER TECHNIQUES 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Peterson, William D.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Jun-67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THE TENSILE PROPERTIES OF THE CHORDAE TENDINEAE OF THE MITRAL VALVE IN THE NORMAL HUMAN HEART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Bailey, Leslie E.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Pharm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Jun-67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PhD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THE EFFECT OF OUABAIN ON Ca45 KINETICS IN THE MYOCARDIUM DETERMINED BY THE TECHNIQUE OF DIFFUSIBLE INDICATOR-DILUTION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Coulam, Craig M. [MD]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Jun-67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PhD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 STEADY-STATE TRANSFER FUNCTION ANALYSIS OF PORTIONS OF THE CIRCULATORY SYSTEM USING INDICATOR DILUTION TECHNIQUES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Christensen, Burgess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N.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Aug-67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PhD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 QUANTITATIVE STUDY OF THE CAROTID SINUS BARORECEPTORS IN NORMOTENSIVE  AND HYPERTENSIVE DOGS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Clark, Justin S.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Aug-67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PhD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THE EFFECTS OF RAPID TEMPERATURE CHANGES AND LARGE FIELDS ON ELECTRICAL PARAMETERS OF FROG SKIN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Gardner, Reed M.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Jun-68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PhD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DYNAMIC AORTIC DIAMETER MEASUREMENTS IN VIVO USING ROENTGEN VIDEOMETRY 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Robb, Richard A.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Aug-68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COMPUTER AIDED CONTOUR DETERMINATION OF THE LEFT VENTRICLE FROM SERIAL RADIOGRAPHIC IMAGES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Ostlund, James J.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Jun-69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PhD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AUTOMATED SCREENING OF ELECTROENCEPHALOGRAPHIC DATA 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Johnson, David K.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Aug-69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PhD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 COMPUTER-BASED AUDIO-RESPONSE SYSTEM FOR CLINICAL MEDICINE 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5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Smith, Edward A.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Aug-70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 SIMULATION OF A MULTIPHASIC PATIENT SCREENING FACILITY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Morgan, John D.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Jun-71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PhD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 COMPUTERIZED "CONVERSATIONAL" TECHNIQUE TO FORM NUMERICALLY CODED MEDICAL DIAGNOSES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Thorne, Gale Harrison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Jun-71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PhD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DEVELOPMENT OF TECHNIQUES BASIC TO THE DESIGN OF A DIGITAL PHYSIOLOGICAL SIGNAL PREPROCESSOR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5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Wallace, William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Dean [MD]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PHYSICS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May-72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THE DEVELOPMENT OF AN AUTOMATED MICRO-OXIMETER FOR INFANTS (Univ of Wyoming)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Pryor, T. Allan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Jun-72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PhD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AUTOMATED COMPUTER ANALYSIS OF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THE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ELECTROCARDIOGRAM</a:t>
                      </a:r>
                    </a:p>
                  </a:txBody>
                  <a:tcPr marL="8028" marR="8028" marT="8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37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75250"/>
              </p:ext>
            </p:extLst>
          </p:nvPr>
        </p:nvGraphicFramePr>
        <p:xfrm>
          <a:off x="0" y="60157"/>
          <a:ext cx="9144000" cy="6686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895"/>
                <a:gridCol w="100263"/>
                <a:gridCol w="167105"/>
                <a:gridCol w="133684"/>
                <a:gridCol w="4779211"/>
                <a:gridCol w="1169737"/>
                <a:gridCol w="548105"/>
                <a:gridCol w="795421"/>
                <a:gridCol w="474579"/>
              </a:tblGrid>
              <a:tr h="242756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HISTORY - University of Utah </a:t>
                      </a:r>
                      <a:r>
                        <a:rPr lang="en-US" sz="15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Department of Biomedical </a:t>
                      </a:r>
                      <a:r>
                        <a:rPr lang="en-US" sz="15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Informatics </a:t>
                      </a:r>
                      <a:r>
                        <a:rPr lang="en-US" sz="15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NAMES </a:t>
                      </a:r>
                      <a:r>
                        <a:rPr lang="en-US" sz="15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&amp; COLLEGES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76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April 18, 2015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  <a:tr h="38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Date</a:t>
                      </a:r>
                    </a:p>
                  </a:txBody>
                  <a:tcPr marL="12700" marR="12700" marT="1270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College or School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Time -Yrs.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Sum-Yrs.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of Time</a:t>
                      </a:r>
                    </a:p>
                  </a:txBody>
                  <a:tcPr marL="12700" marR="12700" marT="12700" marB="0" anchor="b"/>
                </a:tc>
              </a:tr>
              <a:tr h="282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July 1, 1964</a:t>
                      </a:r>
                    </a:p>
                  </a:txBody>
                  <a:tcPr marL="12700" marR="12700" marT="12700" marB="0" anchor="ctr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Biophysics and Bioengineering (BB) - Chair Office at LDS Hospital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Engineering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15.7%</a:t>
                      </a:r>
                    </a:p>
                  </a:txBody>
                  <a:tcPr marL="12700" marR="12700" marT="12700" marB="0" anchor="b"/>
                </a:tc>
              </a:tr>
              <a:tr h="259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July 1, 1972</a:t>
                      </a:r>
                    </a:p>
                  </a:txBody>
                  <a:tcPr marL="12700" marR="12700" marT="12700" marB="0" anchor="ctr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Medical Biophysics and Computing (MBC) - Chair Office at LDS Hospital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Medical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25.6%</a:t>
                      </a:r>
                    </a:p>
                  </a:txBody>
                  <a:tcPr marL="12700" marR="12700" marT="12700" marB="0" anchor="ctr"/>
                </a:tc>
              </a:tr>
              <a:tr h="3429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July 1, 1985</a:t>
                      </a:r>
                    </a:p>
                  </a:txBody>
                  <a:tcPr marL="12700" marR="12700" marT="12700" marB="0" anchor="ctr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Medical Informatics (MI) - Chair Office Moved to UofU Medical Center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Medical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42.0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41.3%</a:t>
                      </a:r>
                    </a:p>
                  </a:txBody>
                  <a:tcPr marL="12700" marR="12700" marT="12700" marB="0" anchor="ctr"/>
                </a:tc>
              </a:tr>
              <a:tr h="196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July 1, 2006</a:t>
                      </a:r>
                    </a:p>
                  </a:txBody>
                  <a:tcPr marL="12700" marR="12700" marT="12700" marB="0" anchor="ctr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Biomedical Informatics (BMI) - Chair Office at UofU Medical Center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Medical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50.8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17.3%</a:t>
                      </a:r>
                    </a:p>
                  </a:txBody>
                  <a:tcPr marL="12700" marR="12700" marT="12700" marB="0" anchor="b"/>
                </a:tc>
              </a:tr>
              <a:tr h="288752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  <a:tr h="288752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HISTORY - DEPARTMENT CHAIRS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  <a:tr h="380744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Homer R. Warner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of Time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  <a:tr h="19676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July 1, 1964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Started as BB Chair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Engineering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  <a:tr h="19676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Jun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30, 1996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Retired as MI Chair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Medical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  <a:tr h="380744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Reed M. Gardner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  <a:tr h="19676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July 1, 1996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Started as MI Chair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Medical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  <a:tr h="19676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June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30, 2005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Retired as MI Chair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Medical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17.7%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  <a:tr h="380744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Joyce A. Mitchell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  <a:tr h="19676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July 1, 2005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Start as MI Chair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Medical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  <a:tr h="19676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Dec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31, 2012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Retired as BMI Chair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Medical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14.8%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  <a:tr h="380744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Julio C. Facelli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  <a:tr h="196760"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January 1, 2013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Starts as BMI Interim Chair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Medical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  <a:tr h="196760"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August 31, 2013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Ends BMI Interim Chair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Medical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  <a:tr h="380744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Wendy W. Chapman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  <a:tr h="196760"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Sept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1, 2013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Starts as BMI Chair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Medical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  <a:tr h="229172"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April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Continues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 Serve as BMI Chair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Medical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  <a:tr h="302604">
                <a:tc gridSpan="3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50.8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28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/>
                <a:cs typeface="Arial"/>
              </a:rPr>
              <a:t>Thanks to Librarians &amp; Archivists at Eccles, Marriott Libraries &amp; NLM</a:t>
            </a:r>
            <a:endParaRPr lang="en-US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211" y="1600200"/>
            <a:ext cx="8736263" cy="460274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Arial"/>
                <a:cs typeface="Arial"/>
              </a:rPr>
              <a:t>Donald A. B. Lindberg, Former Director NLM</a:t>
            </a:r>
          </a:p>
          <a:p>
            <a:r>
              <a:rPr lang="en-US" dirty="0" smtClean="0">
                <a:solidFill>
                  <a:srgbClr val="FFFFFF"/>
                </a:solidFill>
                <a:latin typeface="Arial"/>
                <a:cs typeface="Arial"/>
              </a:rPr>
              <a:t>Heidi Greenfield, Eccles</a:t>
            </a:r>
          </a:p>
          <a:p>
            <a:r>
              <a:rPr lang="en-US" dirty="0" smtClean="0">
                <a:solidFill>
                  <a:srgbClr val="FFFFFF"/>
                </a:solidFill>
                <a:latin typeface="Arial"/>
                <a:cs typeface="Arial"/>
              </a:rPr>
              <a:t>Melissa Rethlefsen, Eccles</a:t>
            </a:r>
          </a:p>
          <a:p>
            <a:r>
              <a:rPr lang="en-US" dirty="0" smtClean="0">
                <a:solidFill>
                  <a:srgbClr val="FFFFFF"/>
                </a:solidFill>
                <a:latin typeface="Arial"/>
                <a:cs typeface="Arial"/>
              </a:rPr>
              <a:t>Mike Thelin, Eccles</a:t>
            </a:r>
          </a:p>
          <a:p>
            <a:r>
              <a:rPr lang="en-US" dirty="0" smtClean="0">
                <a:solidFill>
                  <a:srgbClr val="FFFFFF"/>
                </a:solidFill>
                <a:latin typeface="Arial"/>
                <a:cs typeface="Arial"/>
              </a:rPr>
              <a:t>Jeanne LeBer, Eccles</a:t>
            </a:r>
          </a:p>
          <a:p>
            <a:r>
              <a:rPr lang="en-US" dirty="0" smtClean="0">
                <a:solidFill>
                  <a:srgbClr val="FFFFFF"/>
                </a:solidFill>
                <a:latin typeface="Arial"/>
                <a:cs typeface="Arial"/>
              </a:rPr>
              <a:t>Lois Barlow, BMI</a:t>
            </a:r>
          </a:p>
          <a:p>
            <a:r>
              <a:rPr lang="en-US" dirty="0" smtClean="0">
                <a:solidFill>
                  <a:srgbClr val="FFFFFF"/>
                </a:solidFill>
                <a:latin typeface="Arial"/>
                <a:cs typeface="Arial"/>
              </a:rPr>
              <a:t>Rebecca Goodwin, NLM</a:t>
            </a:r>
          </a:p>
          <a:p>
            <a:r>
              <a:rPr lang="en-US" dirty="0" smtClean="0">
                <a:solidFill>
                  <a:srgbClr val="FFFFFF"/>
                </a:solidFill>
                <a:latin typeface="Arial"/>
                <a:cs typeface="Arial"/>
              </a:rPr>
              <a:t>Dean Sittig, U Texas, Oral History Taker</a:t>
            </a: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869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Special Introduction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SAM TOPHAM – FIRST Graduate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Just Arrived from Kathmandu, Nepal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850310"/>
            <a:ext cx="9144001" cy="5028848"/>
          </a:xfrm>
        </p:spPr>
      </p:pic>
    </p:spTree>
    <p:extLst>
      <p:ext uri="{BB962C8B-B14F-4D97-AF65-F5344CB8AC3E}">
        <p14:creationId xmlns:p14="http://schemas.microsoft.com/office/powerpoint/2010/main" val="160640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Sam Topham in Nepal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7,575 Miles – 12 time zones away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836822"/>
            <a:ext cx="9183533" cy="5050589"/>
          </a:xfrm>
        </p:spPr>
      </p:pic>
    </p:spTree>
    <p:extLst>
      <p:ext uri="{BB962C8B-B14F-4D97-AF65-F5344CB8AC3E}">
        <p14:creationId xmlns:p14="http://schemas.microsoft.com/office/powerpoint/2010/main" val="13678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Arial"/>
                <a:cs typeface="Arial"/>
              </a:rPr>
              <a:t>Initial Introduction to Homer R. Warner</a:t>
            </a:r>
            <a:br>
              <a:rPr lang="en-US" sz="3600" dirty="0" smtClean="0">
                <a:solidFill>
                  <a:srgbClr val="FFFF00"/>
                </a:solidFill>
                <a:latin typeface="Arial"/>
                <a:cs typeface="Arial"/>
              </a:rPr>
            </a:br>
            <a:r>
              <a:rPr lang="en-US" sz="3600" dirty="0" smtClean="0">
                <a:solidFill>
                  <a:srgbClr val="FFFF00"/>
                </a:solidFill>
                <a:latin typeface="Arial"/>
                <a:cs typeface="Arial"/>
              </a:rPr>
              <a:t>The Beginnings of a Life’s Trek</a:t>
            </a:r>
            <a:endParaRPr lang="en-US" sz="3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32" y="1600199"/>
            <a:ext cx="8720221" cy="502385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Arial"/>
                <a:cs typeface="Arial"/>
              </a:rPr>
              <a:t>WHEN: 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January 1960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Arial"/>
                <a:cs typeface="Arial"/>
              </a:rPr>
              <a:t>WHO: 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Dr. Robert Stephenson, Prof Electrical Engineering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Arial"/>
                <a:cs typeface="Arial"/>
              </a:rPr>
              <a:t>WHERE: 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In an EE Senior Project Course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Arial"/>
                <a:cs typeface="Arial"/>
              </a:rPr>
              <a:t>WHAT: 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Wanted volunteers do “medical engineering” work with Dr. Homer Warner at LDS Hospital for Senior Projects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Arial"/>
                <a:cs typeface="Arial"/>
              </a:rPr>
              <a:t>WHO WENT: 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At least 3 of us including myself and classmate W. Sanford (Sam) Topham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Arial"/>
                <a:cs typeface="Arial"/>
              </a:rPr>
              <a:t>RESULT: 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Initiation of a new Department at the University of Utah – among the first in the World to formally use computers in medical research.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Analog Computers at first then Digital Computers – which were just becoming available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363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481"/>
            <a:ext cx="8229600" cy="94857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On Retirement - A New Avocation for Reed - A Desire to Preserve History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37" y="1230481"/>
            <a:ext cx="8836526" cy="5513887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With Jackie, completed a History of my Great Grandfather - an 1847 Utah Pioneer who helped settle St. George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Decided it was time to collect publications of Warner, Pryor and Gardner for archival purposes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Surprisingly found that Homer &amp; Al had fewer “records” than I did. Set out to get reliable CVs and publication records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Became acquainted with new and powerful “on-line” tools in the Eccles and Marriott Libraries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Sought out and found over 600 publications by Warner, Pryor and Gardner – now have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pdf</a:t>
            </a:r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 copies of almost all of them in my laptop </a:t>
            </a:r>
            <a:r>
              <a:rPr lang="en-US" sz="2400" dirty="0" smtClean="0">
                <a:solidFill>
                  <a:srgbClr val="FFFF00"/>
                </a:solidFill>
                <a:latin typeface="Arial"/>
                <a:cs typeface="Arial"/>
              </a:rPr>
              <a:t>EndNote</a:t>
            </a:r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 library – soon to be openly available on University of Utah’s </a:t>
            </a:r>
            <a:r>
              <a:rPr lang="en-US" sz="2400" dirty="0" smtClean="0">
                <a:solidFill>
                  <a:srgbClr val="FCD5B5"/>
                </a:solidFill>
                <a:latin typeface="Arial"/>
                <a:cs typeface="Arial"/>
              </a:rPr>
              <a:t>USpace</a:t>
            </a:r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 archive!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Gave Homer a copy of </a:t>
            </a:r>
            <a:r>
              <a:rPr lang="en-US" sz="2400" dirty="0" smtClean="0">
                <a:solidFill>
                  <a:srgbClr val="FFFF00"/>
                </a:solidFill>
                <a:latin typeface="Arial"/>
                <a:cs typeface="Arial"/>
              </a:rPr>
              <a:t>EndNote</a:t>
            </a:r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 for his Mac with Warner, Pryor, Gardner files for his 90</a:t>
            </a:r>
            <a:r>
              <a:rPr lang="en-US" sz="2400" baseline="30000" dirty="0" smtClean="0">
                <a:solidFill>
                  <a:schemeClr val="bg1"/>
                </a:solidFill>
                <a:latin typeface="Arial"/>
                <a:cs typeface="Arial"/>
              </a:rPr>
              <a:t>th</a:t>
            </a:r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 birthday! </a:t>
            </a:r>
            <a:endParaRPr lang="en-US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497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nry Eyring photo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417" y="2533197"/>
            <a:ext cx="3023985" cy="2012325"/>
          </a:xfrm>
          <a:prstGeom prst="rect">
            <a:avLst/>
          </a:prstGeom>
        </p:spPr>
      </p:pic>
      <p:pic>
        <p:nvPicPr>
          <p:cNvPr id="5" name="Picture 4" descr="Robert.Stephenson.Photo.Obituary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83" y="3405673"/>
            <a:ext cx="1644663" cy="2103639"/>
          </a:xfrm>
          <a:prstGeom prst="rect">
            <a:avLst/>
          </a:prstGeom>
        </p:spPr>
      </p:pic>
      <p:pic>
        <p:nvPicPr>
          <p:cNvPr id="6" name="Picture 5" descr="Castleton_Kenneth_B_MD_PhD.jpe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96985" y="202827"/>
            <a:ext cx="2220376" cy="21706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1116" y="4556254"/>
            <a:ext cx="25254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Henry Eyring, PhD</a:t>
            </a:r>
          </a:p>
          <a:p>
            <a:pPr algn="ctr"/>
            <a:r>
              <a:rPr lang="en-US" dirty="0" smtClean="0"/>
              <a:t>Dean of Graduate School</a:t>
            </a:r>
          </a:p>
          <a:p>
            <a:pPr algn="ctr"/>
            <a:r>
              <a:rPr lang="en-US" dirty="0" smtClean="0"/>
              <a:t>University of Utah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11" y="113686"/>
            <a:ext cx="377962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Biophysics &amp; Bioengineering </a:t>
            </a:r>
          </a:p>
          <a:p>
            <a:pPr algn="ctr"/>
            <a:r>
              <a:rPr lang="en-US" sz="2400" dirty="0" smtClean="0"/>
              <a:t>Department – Establishment</a:t>
            </a:r>
          </a:p>
          <a:p>
            <a:pPr algn="ctr"/>
            <a:r>
              <a:rPr lang="en-US" sz="2400" dirty="0" smtClean="0"/>
              <a:t>Which College? </a:t>
            </a:r>
          </a:p>
          <a:p>
            <a:pPr algn="ctr"/>
            <a:r>
              <a:rPr lang="en-US" sz="2400" dirty="0" smtClean="0"/>
              <a:t>Engineering OR Medicine</a:t>
            </a:r>
          </a:p>
          <a:p>
            <a:pPr algn="ctr"/>
            <a:r>
              <a:rPr lang="en-US" sz="2400" dirty="0" smtClean="0"/>
              <a:t>4 December 1963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365725" y="2350162"/>
            <a:ext cx="3082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Kenneth B. Castleton, MD, PhD</a:t>
            </a:r>
          </a:p>
          <a:p>
            <a:pPr algn="ctr"/>
            <a:r>
              <a:rPr lang="en-US" dirty="0" smtClean="0"/>
              <a:t>Dean of Medical School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21142" y="5479584"/>
            <a:ext cx="27005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Robert E. Stephenson, PhD</a:t>
            </a:r>
          </a:p>
          <a:p>
            <a:pPr algn="ctr"/>
            <a:r>
              <a:rPr lang="en-US" dirty="0" smtClean="0"/>
              <a:t>Associate Dean </a:t>
            </a:r>
          </a:p>
          <a:p>
            <a:pPr algn="ctr"/>
            <a:r>
              <a:rPr lang="en-US" dirty="0" smtClean="0"/>
              <a:t>School of Engineering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096" y="6384543"/>
            <a:ext cx="2841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Based on Memo by Jack H. Adamson, PhD</a:t>
            </a:r>
          </a:p>
          <a:p>
            <a:pPr algn="ctr"/>
            <a:r>
              <a:rPr lang="en-US" sz="1200" dirty="0" smtClean="0"/>
              <a:t>Academic VP at University of Utah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7772" y="4658895"/>
            <a:ext cx="30305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Homer R. Warner, MD, PhD</a:t>
            </a:r>
          </a:p>
          <a:p>
            <a:pPr algn="ctr"/>
            <a:r>
              <a:rPr lang="en-US" dirty="0" smtClean="0"/>
              <a:t>“Biophysics &amp; Bioengineering”</a:t>
            </a:r>
          </a:p>
          <a:p>
            <a:pPr algn="ctr"/>
            <a:r>
              <a:rPr lang="en-US" dirty="0" smtClean="0"/>
              <a:t>Department Chair “in waiting”</a:t>
            </a:r>
            <a:endParaRPr lang="en-US" dirty="0"/>
          </a:p>
        </p:txBody>
      </p:sp>
      <p:pic>
        <p:nvPicPr>
          <p:cNvPr id="14" name="Picture 13" descr="Warner_HR.Smile.16Feb1991.tif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4809" y="1950098"/>
            <a:ext cx="2201718" cy="275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9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warner pryor gardner classic.jpg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63" y="-16619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316" y="5768474"/>
            <a:ext cx="37030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Homer R. Warner, MD, PhD</a:t>
            </a: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 18 Apr 1922 D 30 Nov 2012 Age 90</a:t>
            </a: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Publications 186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9736" y="-60158"/>
            <a:ext cx="37765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T. Allan Pryor, PhD</a:t>
            </a: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 5 Dec 1937 D 15 Mar 2009 Age 71 Publications 114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57736" y="2983829"/>
            <a:ext cx="238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Reed M. Gardner, PhD</a:t>
            </a: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 24 Oct 1937  Age 77</a:t>
            </a: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Publications 363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69587" y="-56355"/>
            <a:ext cx="3725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HELP System Computer Room</a:t>
            </a:r>
          </a:p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LDS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Hospital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Salt Lake City, UT</a:t>
            </a:r>
          </a:p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1968 –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“wall to wall computers”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95103" y="5955632"/>
            <a:ext cx="2754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Joint Publications over 600</a:t>
            </a:r>
          </a:p>
        </p:txBody>
      </p:sp>
    </p:spTree>
    <p:extLst>
      <p:ext uri="{BB962C8B-B14F-4D97-AF65-F5344CB8AC3E}">
        <p14:creationId xmlns:p14="http://schemas.microsoft.com/office/powerpoint/2010/main" val="272270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>
          <a:xfrm>
            <a:off x="632178" y="533400"/>
            <a:ext cx="7902222" cy="762000"/>
          </a:xfrm>
          <a:noFill/>
        </p:spPr>
        <p:txBody>
          <a:bodyPr/>
          <a:lstStyle/>
          <a:p>
            <a:r>
              <a:rPr lang="en-US" sz="3600" dirty="0">
                <a:solidFill>
                  <a:srgbClr val="FAFD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en-US" sz="3200" dirty="0">
              <a:solidFill>
                <a:srgbClr val="FAFD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Monotype Sorts" charset="0"/>
              <a:buNone/>
              <a:defRPr/>
            </a:pPr>
            <a:endParaRPr lang="en-US" sz="4000" b="1" dirty="0" smtClean="0">
              <a:solidFill>
                <a:schemeClr val="tx2"/>
              </a:solidFill>
              <a:latin typeface="Times" charset="0"/>
              <a:ea typeface="ＭＳ Ｐゴシック" charset="0"/>
              <a:cs typeface="ＭＳ Ｐゴシック" charset="0"/>
            </a:endParaRPr>
          </a:p>
          <a:p>
            <a:pPr algn="ctr">
              <a:lnSpc>
                <a:spcPct val="90000"/>
              </a:lnSpc>
              <a:buFont typeface="Monotype Sorts" charset="0"/>
              <a:buNone/>
              <a:defRPr/>
            </a:pPr>
            <a:r>
              <a:rPr lang="en-US" sz="4000" b="1" dirty="0" smtClean="0">
                <a:solidFill>
                  <a:srgbClr val="FFFF00"/>
                </a:solidFill>
                <a:latin typeface="Arial"/>
                <a:ea typeface="ＭＳ Ｐゴシック" charset="0"/>
                <a:cs typeface="Arial"/>
              </a:rPr>
              <a:t>Genetic Epidemiology (Gen Epi)</a:t>
            </a:r>
          </a:p>
          <a:p>
            <a:pPr algn="ctr">
              <a:lnSpc>
                <a:spcPct val="90000"/>
              </a:lnSpc>
              <a:buFont typeface="Monotype Sorts" charset="0"/>
              <a:buNone/>
              <a:defRPr/>
            </a:pPr>
            <a:r>
              <a:rPr lang="en-US" sz="4000" b="1" dirty="0">
                <a:solidFill>
                  <a:srgbClr val="FFFF00"/>
                </a:solidFill>
                <a:latin typeface="Arial"/>
                <a:ea typeface="ＭＳ Ｐゴシック" charset="0"/>
                <a:cs typeface="Arial"/>
              </a:rPr>
              <a:t>C</a:t>
            </a:r>
            <a:r>
              <a:rPr lang="en-US" sz="4000" b="1" dirty="0" smtClean="0">
                <a:solidFill>
                  <a:srgbClr val="FFFF00"/>
                </a:solidFill>
                <a:latin typeface="Arial"/>
                <a:ea typeface="ＭＳ Ｐゴシック" charset="0"/>
                <a:cs typeface="Arial"/>
              </a:rPr>
              <a:t>reation &amp; Accomplishments</a:t>
            </a:r>
          </a:p>
          <a:p>
            <a:pPr>
              <a:lnSpc>
                <a:spcPct val="90000"/>
              </a:lnSpc>
              <a:buFont typeface="Monotype Sorts" charset="0"/>
              <a:buNone/>
              <a:defRPr/>
            </a:pPr>
            <a:endParaRPr lang="en-US" sz="4000" b="1" dirty="0" smtClean="0">
              <a:solidFill>
                <a:srgbClr val="FFFF00"/>
              </a:solidFill>
              <a:latin typeface="Arial"/>
              <a:ea typeface="ＭＳ Ｐゴシック" charset="0"/>
              <a:cs typeface="Arial"/>
            </a:endParaRPr>
          </a:p>
          <a:p>
            <a:pPr algn="ctr">
              <a:lnSpc>
                <a:spcPct val="90000"/>
              </a:lnSpc>
              <a:buFont typeface="Monotype Sorts" charset="0"/>
              <a:buNone/>
              <a:defRPr/>
            </a:pPr>
            <a:r>
              <a:rPr lang="en-US" sz="3500" b="1" dirty="0" smtClean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Departmental Pioneers</a:t>
            </a:r>
          </a:p>
          <a:p>
            <a:pPr>
              <a:lnSpc>
                <a:spcPct val="90000"/>
              </a:lnSpc>
              <a:buFont typeface="Monotype Sorts" charset="0"/>
              <a:buNone/>
              <a:defRPr/>
            </a:pPr>
            <a:r>
              <a:rPr lang="en-US" sz="3500" b="1" dirty="0" smtClean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  Mark H. Skolnick, PhD – Faculty 1975</a:t>
            </a:r>
          </a:p>
          <a:p>
            <a:pPr>
              <a:lnSpc>
                <a:spcPct val="90000"/>
              </a:lnSpc>
              <a:buFont typeface="Monotype Sorts" charset="0"/>
              <a:buNone/>
              <a:defRPr/>
            </a:pPr>
            <a:endParaRPr lang="en-US" sz="3500" b="1" dirty="0" smtClean="0">
              <a:solidFill>
                <a:schemeClr val="bg1"/>
              </a:solidFill>
              <a:latin typeface="Arial"/>
              <a:ea typeface="ＭＳ Ｐゴシック" charset="0"/>
              <a:cs typeface="Arial"/>
            </a:endParaRPr>
          </a:p>
          <a:p>
            <a:pPr>
              <a:lnSpc>
                <a:spcPct val="90000"/>
              </a:lnSpc>
              <a:buFont typeface="Monotype Sorts" charset="0"/>
              <a:buNone/>
              <a:defRPr/>
            </a:pPr>
            <a:r>
              <a:rPr lang="en-US" sz="3500" b="1" dirty="0" smtClean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  Lisa Cannon-Albright, PhD – Grad 1988</a:t>
            </a:r>
          </a:p>
          <a:p>
            <a:pPr>
              <a:lnSpc>
                <a:spcPct val="90000"/>
              </a:lnSpc>
              <a:buFont typeface="Monotype Sorts" charset="0"/>
              <a:buNone/>
              <a:defRPr/>
            </a:pPr>
            <a:endParaRPr lang="en-US" sz="3500" b="1" dirty="0" smtClean="0">
              <a:solidFill>
                <a:srgbClr val="FFFF00"/>
              </a:solidFill>
              <a:latin typeface="Arial"/>
              <a:ea typeface="ＭＳ Ｐゴシック" charset="0"/>
              <a:cs typeface="Arial"/>
            </a:endParaRPr>
          </a:p>
          <a:p>
            <a:pPr algn="ctr">
              <a:lnSpc>
                <a:spcPct val="90000"/>
              </a:lnSpc>
              <a:buFont typeface="Monotype Sorts" charset="0"/>
              <a:buNone/>
              <a:defRPr/>
            </a:pPr>
            <a:r>
              <a:rPr lang="en-US" sz="24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/>
                <a:ea typeface="ＭＳ Ｐゴシック" charset="0"/>
                <a:cs typeface="Arial"/>
              </a:rPr>
              <a:t>Neither was available today, so Lisa </a:t>
            </a:r>
          </a:p>
          <a:p>
            <a:pPr algn="ctr">
              <a:lnSpc>
                <a:spcPct val="90000"/>
              </a:lnSpc>
              <a:buFont typeface="Monotype Sorts" charset="0"/>
              <a:buNone/>
              <a:defRPr/>
            </a:pPr>
            <a:r>
              <a:rPr lang="en-US" sz="24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/>
                <a:ea typeface="ＭＳ Ｐゴシック" charset="0"/>
                <a:cs typeface="Arial"/>
              </a:rPr>
              <a:t>kindly shared some historical slides</a:t>
            </a:r>
            <a:endParaRPr lang="en-US" sz="2400" i="1" dirty="0">
              <a:solidFill>
                <a:schemeClr val="accent6">
                  <a:lumMod val="40000"/>
                  <a:lumOff val="60000"/>
                </a:schemeClr>
              </a:solidFill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4101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>
          <a:xfrm>
            <a:off x="372534" y="211221"/>
            <a:ext cx="8398933" cy="990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AFD00"/>
                </a:solidFill>
                <a:latin typeface="Arial" charset="0"/>
                <a:ea typeface="ＭＳ Ｐゴシック" charset="0"/>
                <a:cs typeface="ＭＳ Ｐゴシック" charset="0"/>
              </a:rPr>
              <a:t>Genetic Epidemiology </a:t>
            </a:r>
            <a:r>
              <a:rPr lang="en-US" sz="4000" dirty="0" smtClean="0">
                <a:solidFill>
                  <a:srgbClr val="FAFD00"/>
                </a:solidFill>
                <a:latin typeface="Arial" charset="0"/>
                <a:ea typeface="ＭＳ Ｐゴシック" charset="0"/>
                <a:cs typeface="ＭＳ Ｐゴシック" charset="0"/>
              </a:rPr>
              <a:t>(Gen Epi) Timeline</a:t>
            </a:r>
            <a:endParaRPr lang="en-US" sz="4000" dirty="0">
              <a:solidFill>
                <a:srgbClr val="FAFD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264" y="1149683"/>
            <a:ext cx="8544204" cy="5313947"/>
          </a:xfrm>
        </p:spPr>
        <p:txBody>
          <a:bodyPr>
            <a:normAutofit/>
          </a:bodyPr>
          <a:lstStyle/>
          <a:p>
            <a:pPr marL="0" indent="0">
              <a:buFont typeface="Monotype Sorts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1970</a:t>
            </a:r>
            <a:r>
              <a:rPr lang="en-US" sz="20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’</a:t>
            </a:r>
            <a:r>
              <a:rPr lang="en-US" altLang="ja-JP" sz="20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s </a:t>
            </a:r>
          </a:p>
          <a:p>
            <a:pPr marL="0" indent="0">
              <a:buFont typeface="Monotype Sorts" charset="0"/>
              <a:buNone/>
            </a:pPr>
            <a:r>
              <a:rPr lang="en-US" altLang="ja-JP" sz="20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Mark Skolnick, PhD at </a:t>
            </a:r>
            <a:r>
              <a:rPr lang="en-US" altLang="ja-JP" sz="20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Stanford (1975), </a:t>
            </a:r>
            <a:r>
              <a:rPr lang="en-US" altLang="ja-JP" sz="20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constructed a computerized genealogy in the Parma Valley (Italy) from parish </a:t>
            </a:r>
            <a:r>
              <a:rPr lang="en-US" altLang="ja-JP" sz="20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records. He was </a:t>
            </a:r>
            <a:r>
              <a:rPr lang="en-US" altLang="ja-JP" sz="20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later  </a:t>
            </a:r>
            <a:r>
              <a:rPr lang="en-US" sz="2000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invited by Dr. Charles Smart, Chief or Surgery at LDS Hospital who had established a “Tumor Registry” - to discuss use of the Mormon genealogical library for cancer research </a:t>
            </a:r>
          </a:p>
          <a:p>
            <a:pPr marL="0" indent="0">
              <a:buFont typeface="Monotype Sorts" charset="0"/>
              <a:buNone/>
            </a:pPr>
            <a:endParaRPr lang="en-US" altLang="ja-JP" sz="2000" dirty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marL="0" indent="0">
              <a:buFont typeface="Monotype Sorts" charset="0"/>
              <a:buNone/>
            </a:pPr>
            <a:r>
              <a:rPr lang="en-US" altLang="ja-JP" sz="20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Mark </a:t>
            </a:r>
            <a:r>
              <a:rPr lang="en-US" altLang="ja-JP" sz="20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was </a:t>
            </a:r>
            <a:r>
              <a:rPr lang="en-US" altLang="ja-JP" sz="20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0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ppointed </a:t>
            </a:r>
            <a:r>
              <a:rPr lang="en-US" sz="2000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as </a:t>
            </a:r>
            <a:r>
              <a:rPr lang="en-US" sz="20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an Assistant </a:t>
            </a:r>
            <a:r>
              <a:rPr lang="en-US" sz="2000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Professor in 1975 to Dr. Homer R. Warner’s then “Department of Biophysics &amp; Bioengineering” </a:t>
            </a:r>
            <a:r>
              <a:rPr lang="en-US" sz="20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– He </a:t>
            </a:r>
            <a:r>
              <a:rPr lang="en-US" altLang="ja-JP" sz="20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built </a:t>
            </a:r>
            <a:r>
              <a:rPr lang="en-US" altLang="ja-JP" sz="20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the computerized Utah Genealogy, linked it to cancer data and began to study high-risk  breast cancer pedigrees </a:t>
            </a:r>
          </a:p>
          <a:p>
            <a:pPr marL="0" indent="0">
              <a:buFont typeface="Monotype Sorts" charset="0"/>
              <a:buNone/>
            </a:pPr>
            <a:endParaRPr lang="en-US" altLang="ja-JP" sz="2000" dirty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marL="0" indent="0">
              <a:buFont typeface="Monotype Sorts" charset="0"/>
              <a:buNone/>
            </a:pPr>
            <a:r>
              <a:rPr lang="en-US" altLang="ja-JP" sz="20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The computerized Utah Genealogy was donated much later (after ~ $25 M in grant funding) to the University of Utah Cancer Center and has become the Utah Population Data Base (UPDB</a:t>
            </a:r>
            <a:r>
              <a:rPr lang="en-US" altLang="ja-JP" sz="20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)</a:t>
            </a:r>
            <a:endParaRPr lang="en-US" sz="2800" b="1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>
          <a:xfrm>
            <a:off x="372534" y="228600"/>
            <a:ext cx="8398933" cy="990600"/>
          </a:xfrm>
        </p:spPr>
        <p:txBody>
          <a:bodyPr/>
          <a:lstStyle/>
          <a:p>
            <a:r>
              <a:rPr lang="en-US" sz="4000" dirty="0" smtClean="0">
                <a:solidFill>
                  <a:srgbClr val="FAFD00"/>
                </a:solidFill>
                <a:latin typeface="Arial" charset="0"/>
                <a:ea typeface="ＭＳ Ｐゴシック" charset="0"/>
                <a:cs typeface="ＭＳ Ｐゴシック" charset="0"/>
              </a:rPr>
              <a:t>Gen Epi </a:t>
            </a:r>
            <a:r>
              <a:rPr lang="en-US" sz="4000" dirty="0">
                <a:solidFill>
                  <a:srgbClr val="FAFD00"/>
                </a:solidFill>
                <a:latin typeface="Arial" charset="0"/>
                <a:ea typeface="ＭＳ Ｐゴシック" charset="0"/>
                <a:cs typeface="ＭＳ Ｐゴシック" charset="0"/>
              </a:rPr>
              <a:t>Timeline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5733" y="1143000"/>
            <a:ext cx="7924800" cy="52578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90000"/>
              </a:lnSpc>
              <a:buFont typeface="Monotype Sorts" charset="0"/>
              <a:buNone/>
            </a:pP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1990’s </a:t>
            </a:r>
          </a:p>
          <a:p>
            <a:pPr marL="0" indent="0">
              <a:lnSpc>
                <a:spcPct val="90000"/>
              </a:lnSpc>
              <a:buFont typeface="Monotype Sorts" charset="0"/>
              <a:buNone/>
            </a:pP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	Mark Skolnick co-founded Myriad Genetics  </a:t>
            </a:r>
          </a:p>
          <a:p>
            <a:pPr marL="0" indent="0">
              <a:lnSpc>
                <a:spcPct val="90000"/>
              </a:lnSpc>
              <a:buFont typeface="Monotype Sorts" charset="0"/>
              <a:buNone/>
            </a:pP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	</a:t>
            </a:r>
          </a:p>
          <a:p>
            <a:pPr marL="0" indent="0">
              <a:lnSpc>
                <a:spcPct val="90000"/>
              </a:lnSpc>
              <a:buFont typeface="Monotype Sorts" charset="0"/>
              <a:buNone/>
            </a:pP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	Gen Epi collaborated with Myriad with to study high-risk </a:t>
            </a:r>
            <a:r>
              <a:rPr lang="en-US" sz="24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	cancer pedigrees </a:t>
            </a: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and analysis methods to localize genes </a:t>
            </a:r>
          </a:p>
          <a:p>
            <a:pPr marL="0" indent="0">
              <a:lnSpc>
                <a:spcPct val="90000"/>
              </a:lnSpc>
              <a:buFont typeface="Monotype Sorts" charset="0"/>
              <a:buNone/>
            </a:pP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	</a:t>
            </a:r>
          </a:p>
          <a:p>
            <a:pPr marL="0" indent="0">
              <a:lnSpc>
                <a:spcPct val="90000"/>
              </a:lnSpc>
              <a:buFont typeface="Monotype Sorts" charset="0"/>
              <a:buNone/>
            </a:pP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	</a:t>
            </a:r>
            <a:r>
              <a:rPr lang="en-US" sz="24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Gen Epi and Myriad </a:t>
            </a: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jointly discovered </a:t>
            </a:r>
            <a:r>
              <a:rPr lang="en-US" sz="2400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BRCA1</a:t>
            </a: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, </a:t>
            </a:r>
            <a:r>
              <a:rPr lang="en-US" sz="2400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BRCA2</a:t>
            </a: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, </a:t>
            </a:r>
            <a:r>
              <a:rPr lang="en-US" sz="24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	and </a:t>
            </a:r>
            <a:r>
              <a:rPr lang="en-US" sz="2400" i="1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CDKN2A</a:t>
            </a: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 as the </a:t>
            </a:r>
            <a:r>
              <a:rPr lang="en-US" sz="24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first </a:t>
            </a: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(and still the only) major cancer </a:t>
            </a:r>
            <a:r>
              <a:rPr lang="en-US" sz="24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	predisposition </a:t>
            </a: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genes</a:t>
            </a:r>
          </a:p>
          <a:p>
            <a:pPr marL="0" indent="0">
              <a:lnSpc>
                <a:spcPct val="90000"/>
              </a:lnSpc>
              <a:buFont typeface="Monotype Sorts" charset="0"/>
              <a:buNone/>
            </a:pP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	</a:t>
            </a:r>
          </a:p>
          <a:p>
            <a:pPr marL="0" indent="0">
              <a:lnSpc>
                <a:spcPct val="90000"/>
              </a:lnSpc>
              <a:buFont typeface="Monotype Sorts" charset="0"/>
              <a:buNone/>
            </a:pP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	This research remains one of the University’s most famous </a:t>
            </a:r>
          </a:p>
          <a:p>
            <a:pPr marL="0" indent="0">
              <a:lnSpc>
                <a:spcPct val="90000"/>
              </a:lnSpc>
              <a:buFont typeface="Monotype Sorts" charset="0"/>
              <a:buNone/>
            </a:pP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	and successful commercialization efforts and has saved </a:t>
            </a:r>
          </a:p>
          <a:p>
            <a:pPr marL="0" indent="0">
              <a:lnSpc>
                <a:spcPct val="90000"/>
              </a:lnSpc>
              <a:buFont typeface="Monotype Sorts" charset="0"/>
              <a:buNone/>
            </a:pP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	countless lives</a:t>
            </a:r>
            <a:endParaRPr lang="en-US" sz="2800" b="1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632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University of Utah Catalogues as HISTORICAL Documents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053" y="1851527"/>
            <a:ext cx="8285747" cy="465221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First visually searched Catalogues in the “Special Collections” area at the Marriott Library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Then got electronic access to scanned documents from home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Acquired Faculty and Curriculum for the past 50 years from the Catalogues (pdf)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Found we have had more than 115 Faculty members over the past 50 years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Still a work in progress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60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1487</Words>
  <Application>Microsoft Office PowerPoint</Application>
  <PresentationFormat>On-screen Show (4:3)</PresentationFormat>
  <Paragraphs>308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ＭＳ Ｐゴシック</vt:lpstr>
      <vt:lpstr>Arial</vt:lpstr>
      <vt:lpstr>Calibri</vt:lpstr>
      <vt:lpstr>Monotype Sorts</vt:lpstr>
      <vt:lpstr>Times</vt:lpstr>
      <vt:lpstr>Office Theme</vt:lpstr>
      <vt:lpstr>The Beginnings of Informatics at the University of Utah  The First Few Years</vt:lpstr>
      <vt:lpstr>Initial Introduction to Homer R. Warner The Beginnings of a Life’s Trek</vt:lpstr>
      <vt:lpstr>On Retirement - A New Avocation for Reed - A Desire to Preserve History</vt:lpstr>
      <vt:lpstr>PowerPoint Presentation</vt:lpstr>
      <vt:lpstr>PowerPoint Presentation</vt:lpstr>
      <vt:lpstr> </vt:lpstr>
      <vt:lpstr>Genetic Epidemiology (Gen Epi) Timeline</vt:lpstr>
      <vt:lpstr>Gen Epi Timeline</vt:lpstr>
      <vt:lpstr>University of Utah Catalogues as HISTORICAL Documents</vt:lpstr>
      <vt:lpstr>1975 Faculty Photo Department of Medical Biophysics and Computing </vt:lpstr>
      <vt:lpstr>Dissertations &amp; Theses as HISTORICAL Documents</vt:lpstr>
      <vt:lpstr>PowerPoint Presentation</vt:lpstr>
      <vt:lpstr>PowerPoint Presentation</vt:lpstr>
      <vt:lpstr>PowerPoint Presentation</vt:lpstr>
      <vt:lpstr>PowerPoint Presentation</vt:lpstr>
      <vt:lpstr>Thanks to Librarians &amp; Archivists at Eccles, Marriott Libraries &amp; NLM</vt:lpstr>
      <vt:lpstr>Special Introduction SAM TOPHAM – FIRST Graduate Just Arrived from Kathmandu, Nepal</vt:lpstr>
      <vt:lpstr>Sam Topham in Nepal 7,575 Miles – 12 time zones away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Beginnings of Informatics at the University of Utah  The First Few Years</dc:title>
  <dc:creator>Reed Gardner</dc:creator>
  <cp:lastModifiedBy>David Turnbull</cp:lastModifiedBy>
  <cp:revision>76</cp:revision>
  <dcterms:created xsi:type="dcterms:W3CDTF">2015-04-15T20:51:50Z</dcterms:created>
  <dcterms:modified xsi:type="dcterms:W3CDTF">2015-05-08T16:47:05Z</dcterms:modified>
</cp:coreProperties>
</file>